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41" r:id="rId2"/>
    <p:sldId id="588" r:id="rId3"/>
    <p:sldId id="524" r:id="rId4"/>
    <p:sldId id="583" r:id="rId5"/>
    <p:sldId id="526" r:id="rId6"/>
    <p:sldId id="525" r:id="rId7"/>
    <p:sldId id="566" r:id="rId8"/>
    <p:sldId id="529" r:id="rId9"/>
    <p:sldId id="584" r:id="rId10"/>
    <p:sldId id="527" r:id="rId11"/>
    <p:sldId id="528" r:id="rId12"/>
    <p:sldId id="530" r:id="rId13"/>
    <p:sldId id="585" r:id="rId14"/>
    <p:sldId id="553" r:id="rId15"/>
    <p:sldId id="532" r:id="rId16"/>
    <p:sldId id="582" r:id="rId17"/>
    <p:sldId id="586" r:id="rId18"/>
    <p:sldId id="533" r:id="rId19"/>
    <p:sldId id="569" r:id="rId20"/>
    <p:sldId id="570" r:id="rId21"/>
    <p:sldId id="554" r:id="rId22"/>
    <p:sldId id="541" r:id="rId23"/>
    <p:sldId id="542" r:id="rId24"/>
    <p:sldId id="543" r:id="rId25"/>
    <p:sldId id="534" r:id="rId26"/>
    <p:sldId id="535" r:id="rId27"/>
    <p:sldId id="538" r:id="rId28"/>
    <p:sldId id="557" r:id="rId29"/>
    <p:sldId id="579" r:id="rId30"/>
    <p:sldId id="580" r:id="rId31"/>
    <p:sldId id="581" r:id="rId32"/>
    <p:sldId id="555" r:id="rId33"/>
    <p:sldId id="545" r:id="rId34"/>
    <p:sldId id="556" r:id="rId35"/>
    <p:sldId id="558" r:id="rId36"/>
    <p:sldId id="587" r:id="rId37"/>
    <p:sldId id="546" r:id="rId38"/>
    <p:sldId id="539" r:id="rId39"/>
    <p:sldId id="567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Cragg" initials="EK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759"/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0" autoAdjust="0"/>
    <p:restoredTop sz="74212" autoAdjust="0"/>
  </p:normalViewPr>
  <p:slideViewPr>
    <p:cSldViewPr snapToGrid="0" snapToObjects="1">
      <p:cViewPr varScale="1">
        <p:scale>
          <a:sx n="98" d="100"/>
          <a:sy n="98" d="100"/>
        </p:scale>
        <p:origin x="23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3768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0" y="1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r">
              <a:defRPr sz="1200"/>
            </a:lvl1pPr>
          </a:lstStyle>
          <a:p>
            <a:fld id="{118B2DE5-7D73-4C9A-B191-88116E815E00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33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0" y="9428533"/>
            <a:ext cx="2944958" cy="496493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r">
              <a:defRPr sz="1200"/>
            </a:lvl1pPr>
          </a:lstStyle>
          <a:p>
            <a:fld id="{4711889C-73B6-4EA3-8658-D49BD59CD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4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r">
              <a:defRPr sz="1200"/>
            </a:lvl1pPr>
          </a:lstStyle>
          <a:p>
            <a:fld id="{EA4C10CA-100A-A24C-8F09-C767CB1015A8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3" tIns="46487" rIns="92973" bIns="464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973" tIns="46487" rIns="92973" bIns="46487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6332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r">
              <a:defRPr sz="1200"/>
            </a:lvl1pPr>
          </a:lstStyle>
          <a:p>
            <a:fld id="{443FC684-293E-EA42-B1F0-498D26726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410" indent="-290543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2169" indent="-232434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7036" indent="-232434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904" indent="-232434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770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638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6506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1372" indent="-232434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909B31-B1D4-2C46-9A75-B4ECE5819730}" type="slidenum">
              <a:rPr lang="en-US" sz="1200" baseline="0"/>
              <a:pPr/>
              <a:t>1</a:t>
            </a:fld>
            <a:endParaRPr lang="en-US" sz="1200" baseline="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 </a:t>
            </a:r>
            <a:endParaRPr lang="en-GB" dirty="0"/>
          </a:p>
          <a:p>
            <a:pPr eaLnBrk="1" hangingPunct="1"/>
            <a:endParaRPr lang="en-US" baseline="-25000" dirty="0">
              <a:solidFill>
                <a:srgbClr val="052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4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10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44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11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74348" indent="-174348">
              <a:buFont typeface="Arial" panose="020B0604020202020204" pitchFamily="34" charset="0"/>
              <a:buChar char="•"/>
            </a:pPr>
            <a:endParaRPr lang="en-GB" sz="800" dirty="0"/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836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6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14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5931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15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1362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16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8727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17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411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18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42838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9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57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1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21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945918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22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030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23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83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24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subheadings </a:t>
            </a:r>
            <a:r>
              <a:rPr lang="en-GB" dirty="0"/>
              <a:t>to break up text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bold </a:t>
            </a:r>
            <a:r>
              <a:rPr lang="en-GB" dirty="0"/>
              <a:t>to emphasise key words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lists </a:t>
            </a:r>
            <a:r>
              <a:rPr lang="en-GB" dirty="0"/>
              <a:t>to add white space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389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25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5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26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6558">
              <a:defRPr/>
            </a:pPr>
            <a:endParaRPr lang="en-GB" dirty="0" smtClean="0"/>
          </a:p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09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27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28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087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29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7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55408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30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26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B9906A-97D4-454E-A18A-7537E8A3FFA2}" type="slidenum">
              <a:rPr lang="en-US" sz="1200" baseline="0"/>
              <a:pPr algn="r"/>
              <a:t>31</a:t>
            </a:fld>
            <a:endParaRPr lang="en-US" sz="1200" baseline="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62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32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98551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33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6558"/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950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34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50172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759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61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37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276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DD28B13-853E-9742-89F3-50BC2E0FAA37}" type="slidenum">
              <a:rPr lang="en-US" sz="1200" baseline="0"/>
              <a:pPr algn="r"/>
              <a:t>38</a:t>
            </a:fld>
            <a:endParaRPr lang="en-US" sz="1200" baseline="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>
              <a:spcAft>
                <a:spcPct val="25000"/>
              </a:spcAft>
              <a:buClr>
                <a:srgbClr val="163462"/>
              </a:buClr>
              <a:buFont typeface="Times" charset="0"/>
              <a:buNone/>
            </a:pPr>
            <a:endParaRPr lang="en-US" dirty="0">
              <a:solidFill>
                <a:srgbClr val="333333"/>
              </a:solidFill>
              <a:latin typeface="Helvetica Light" charset="0"/>
            </a:endParaRPr>
          </a:p>
          <a:p>
            <a:pPr marL="198538" indent="-198538">
              <a:spcAft>
                <a:spcPct val="25000"/>
              </a:spcAft>
              <a:buClr>
                <a:srgbClr val="FF925C"/>
              </a:buClr>
            </a:pPr>
            <a:endParaRPr lang="en-US" dirty="0">
              <a:solidFill>
                <a:srgbClr val="333333"/>
              </a:solidFill>
              <a:latin typeface="Helvetica Light" charset="0"/>
            </a:endParaRPr>
          </a:p>
          <a:p>
            <a:pPr eaLnBrk="1" hangingPunct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60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DD28B13-853E-9742-89F3-50BC2E0FAA37}" type="slidenum">
              <a:rPr lang="en-US" sz="1200" baseline="0"/>
              <a:pPr algn="r"/>
              <a:t>39</a:t>
            </a:fld>
            <a:endParaRPr lang="en-US" sz="1200" baseline="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98538" indent="-198538">
              <a:spcAft>
                <a:spcPct val="25000"/>
              </a:spcAft>
              <a:buClr>
                <a:srgbClr val="163462"/>
              </a:buClr>
            </a:pPr>
            <a:endParaRPr lang="en-US" sz="800" dirty="0">
              <a:solidFill>
                <a:srgbClr val="666666"/>
              </a:solidFill>
            </a:endParaRPr>
          </a:p>
          <a:p>
            <a:endParaRPr lang="en-GB" sz="800" dirty="0"/>
          </a:p>
          <a:p>
            <a:pPr marL="198538" indent="-198538">
              <a:spcAft>
                <a:spcPct val="25000"/>
              </a:spcAft>
              <a:buClr>
                <a:srgbClr val="163462"/>
              </a:buClr>
            </a:pPr>
            <a:endParaRPr lang="en-US" sz="800" dirty="0">
              <a:solidFill>
                <a:srgbClr val="666666"/>
              </a:solidFill>
            </a:endParaRPr>
          </a:p>
          <a:p>
            <a:pPr marL="198538" indent="-198538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</a:pPr>
            <a:endParaRPr lang="en-US" sz="800" dirty="0">
              <a:solidFill>
                <a:srgbClr val="333333"/>
              </a:solidFill>
              <a:latin typeface="Helvetica Light" charset="0"/>
            </a:endParaRPr>
          </a:p>
          <a:p>
            <a:pPr marL="198538" indent="-198538">
              <a:spcAft>
                <a:spcPct val="25000"/>
              </a:spcAft>
              <a:buClr>
                <a:srgbClr val="FF925C"/>
              </a:buClr>
            </a:pPr>
            <a:endParaRPr lang="en-US" sz="800" dirty="0">
              <a:solidFill>
                <a:srgbClr val="333333"/>
              </a:solidFill>
              <a:latin typeface="Helvetica Light" charset="0"/>
            </a:endParaRPr>
          </a:p>
          <a:p>
            <a:pPr eaLnBrk="1" hangingPunct="1"/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0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4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64927">
              <a:defRPr/>
            </a:pPr>
            <a:endParaRPr lang="en-GB" sz="800" dirty="0"/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079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5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64927">
              <a:defRPr/>
            </a:pPr>
            <a:endParaRPr lang="en-GB" sz="800" dirty="0"/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7916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6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en-GB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8121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7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89407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8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B" dirty="0"/>
          </a:p>
          <a:p>
            <a:pPr marL="0" indent="0" defTabSz="456558">
              <a:buFontTx/>
              <a:buNone/>
            </a:pP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09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018" y="9430309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973" tIns="46487" rIns="92973" bIns="46487" anchor="b"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FC544F-9DD5-E24F-9CEA-0D42D4C1B3D4}" type="slidenum">
              <a:rPr lang="en-US" sz="1200" baseline="0"/>
              <a:pPr algn="r"/>
              <a:t>9</a:t>
            </a:fld>
            <a:endParaRPr lang="en-US" sz="1200" baseline="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B" dirty="0"/>
          </a:p>
          <a:p>
            <a:pPr marL="0" indent="0" defTabSz="456558">
              <a:buFontTx/>
              <a:buNone/>
            </a:pP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505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5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898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457200" y="1231135"/>
            <a:ext cx="86868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5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28" y="1762698"/>
            <a:ext cx="7799943" cy="459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C9AE-0448-8142-8293-B363C4F84803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C10B24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demo/editorial-guid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ingwayapp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inenglish.co.uk/files/alternative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361" y="701180"/>
            <a:ext cx="7772400" cy="1470025"/>
          </a:xfrm>
        </p:spPr>
        <p:txBody>
          <a:bodyPr anchor="ctr"/>
          <a:lstStyle/>
          <a:p>
            <a:r>
              <a:rPr lang="en-GB" dirty="0" smtClean="0"/>
              <a:t>Writing Web Content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182" y="1757157"/>
            <a:ext cx="5563695" cy="17526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Corporate Web Development Training:</a:t>
            </a:r>
          </a:p>
          <a:p>
            <a:pPr algn="l"/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61858" y="2723744"/>
            <a:ext cx="4700806" cy="252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52759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Part 2</a:t>
            </a:r>
          </a:p>
          <a:p>
            <a:pPr algn="l">
              <a:lnSpc>
                <a:spcPct val="150000"/>
              </a:lnSpc>
            </a:pPr>
            <a:r>
              <a:rPr lang="en-GB" sz="1900" dirty="0" smtClean="0">
                <a:solidFill>
                  <a:srgbClr val="052759"/>
                </a:solidFill>
              </a:rPr>
              <a:t>Top 5 tips for writing online </a:t>
            </a:r>
            <a:endParaRPr lang="en-GB" sz="1900" dirty="0">
              <a:solidFill>
                <a:srgbClr val="052759"/>
              </a:solidFill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52759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Headings &amp; Subheadings Example 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25397" y="2323237"/>
            <a:ext cx="2610998" cy="3648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7" y="1523705"/>
            <a:ext cx="5897380" cy="46614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93100" y="1303612"/>
            <a:ext cx="2610998" cy="584775"/>
            <a:chOff x="952402" y="1398260"/>
            <a:chExt cx="2610998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952402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00B05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Good</a:t>
              </a:r>
              <a:endParaRPr lang="en-GB" sz="3200" dirty="0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90" y="1398260"/>
              <a:ext cx="457200" cy="457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682899" y="2218014"/>
            <a:ext cx="2266545" cy="31393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Short but descriptive </a:t>
            </a:r>
            <a:r>
              <a:rPr lang="en-GB" dirty="0"/>
              <a:t>Page </a:t>
            </a:r>
            <a:r>
              <a:rPr lang="en-GB" dirty="0" smtClean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Uses </a:t>
            </a:r>
            <a:r>
              <a:rPr lang="en-GB" b="1" dirty="0" smtClean="0"/>
              <a:t>subheadings </a:t>
            </a:r>
            <a:r>
              <a:rPr lang="en-GB" b="1" dirty="0"/>
              <a:t>to split up text</a:t>
            </a:r>
            <a:r>
              <a:rPr lang="en-GB" dirty="0"/>
              <a:t> and to introduce each </a:t>
            </a:r>
            <a:r>
              <a:rPr lang="en-GB" dirty="0" smtClean="0"/>
              <a:t>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Supports </a:t>
            </a:r>
            <a:r>
              <a:rPr lang="en-GB" b="1" dirty="0"/>
              <a:t>scan reading</a:t>
            </a:r>
          </a:p>
        </p:txBody>
      </p:sp>
    </p:spTree>
    <p:extLst>
      <p:ext uri="{BB962C8B-B14F-4D97-AF65-F5344CB8AC3E}">
        <p14:creationId xmlns:p14="http://schemas.microsoft.com/office/powerpoint/2010/main" val="8876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Headings </a:t>
            </a:r>
            <a:r>
              <a:rPr lang="en-GB" dirty="0"/>
              <a:t>&amp; </a:t>
            </a:r>
            <a:r>
              <a:rPr lang="en-GB" dirty="0" smtClean="0"/>
              <a:t>Subheadings </a:t>
            </a:r>
            <a:r>
              <a:rPr lang="en-GB" dirty="0"/>
              <a:t>Example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35885" y="1292186"/>
            <a:ext cx="2610998" cy="584775"/>
            <a:chOff x="5621718" y="1398260"/>
            <a:chExt cx="2610998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5621718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Bad</a:t>
              </a:r>
              <a:endParaRPr lang="en-GB" sz="32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677" y="1398260"/>
              <a:ext cx="457200" cy="4572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1"/>
          <a:stretch/>
        </p:blipFill>
        <p:spPr bwMode="auto">
          <a:xfrm>
            <a:off x="401754" y="1876961"/>
            <a:ext cx="6466834" cy="360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2327" y="1359806"/>
            <a:ext cx="2237361" cy="52937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Page title too long </a:t>
            </a:r>
            <a:r>
              <a:rPr lang="en-GB" sz="1600" dirty="0"/>
              <a:t>- hard to read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Subheadings </a:t>
            </a:r>
            <a:r>
              <a:rPr lang="en-GB" sz="1600" dirty="0"/>
              <a:t>are used, but </a:t>
            </a:r>
            <a:r>
              <a:rPr lang="en-GB" sz="1600" b="1" dirty="0"/>
              <a:t>followed by bullet points – no context given </a:t>
            </a:r>
            <a:r>
              <a:rPr lang="en-GB" sz="1600" dirty="0"/>
              <a:t>for each section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Subheadings </a:t>
            </a:r>
            <a:r>
              <a:rPr lang="en-GB" sz="1600" b="1" dirty="0"/>
              <a:t>too long </a:t>
            </a:r>
            <a:r>
              <a:rPr lang="en-GB" sz="1600" dirty="0"/>
              <a:t>– hard to read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of </a:t>
            </a:r>
            <a:r>
              <a:rPr lang="en-GB" sz="1600" b="1" dirty="0"/>
              <a:t>question format is harder to comprehend </a:t>
            </a:r>
            <a:r>
              <a:rPr lang="en-GB" sz="1600" dirty="0"/>
              <a:t>(especially for international students) and </a:t>
            </a:r>
            <a:r>
              <a:rPr lang="en-GB" sz="1600" b="1" dirty="0" smtClean="0"/>
              <a:t>clashes </a:t>
            </a:r>
            <a:r>
              <a:rPr lang="en-GB" sz="1600" b="1" dirty="0"/>
              <a:t>with tone on the </a:t>
            </a:r>
            <a:r>
              <a:rPr lang="en-GB" sz="1600" b="1" dirty="0" smtClean="0"/>
              <a:t>rest </a:t>
            </a:r>
            <a:r>
              <a:rPr lang="en-GB" sz="1600" b="1" dirty="0"/>
              <a:t>of the page</a:t>
            </a:r>
            <a:r>
              <a:rPr lang="en-GB" sz="1600" b="1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698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13" y="2033075"/>
            <a:ext cx="7799943" cy="27468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900" dirty="0" smtClean="0"/>
              <a:t>Every standard page should have a short introduction.</a:t>
            </a:r>
          </a:p>
          <a:p>
            <a:pPr marL="0" indent="0">
              <a:buNone/>
            </a:pPr>
            <a:endParaRPr lang="en-GB" sz="2900" dirty="0" smtClean="0"/>
          </a:p>
          <a:p>
            <a:pPr marL="0" indent="0">
              <a:buNone/>
            </a:pPr>
            <a:r>
              <a:rPr lang="en-GB" sz="2900" dirty="0" smtClean="0"/>
              <a:t>A good introduction </a:t>
            </a:r>
            <a:r>
              <a:rPr lang="en-GB" sz="2900" b="1" dirty="0" smtClean="0"/>
              <a:t>can orientate readers. </a:t>
            </a:r>
            <a:r>
              <a:rPr lang="en-GB" sz="2900" dirty="0" smtClean="0"/>
              <a:t>It tells them they are in the right place and they’ll get the information they want.</a:t>
            </a:r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r>
              <a:rPr lang="en-GB" sz="2900" dirty="0" smtClean="0"/>
              <a:t>You have about </a:t>
            </a:r>
            <a:r>
              <a:rPr lang="en-GB" sz="2900" b="1" dirty="0" smtClean="0"/>
              <a:t>3 seconds to get a readers attention </a:t>
            </a:r>
            <a:r>
              <a:rPr lang="en-GB" sz="2900" dirty="0" smtClean="0"/>
              <a:t>and 5 to keep it. If it’s </a:t>
            </a:r>
            <a:r>
              <a:rPr lang="en-GB" sz="2900" b="1" dirty="0" smtClean="0"/>
              <a:t>not clear </a:t>
            </a:r>
            <a:r>
              <a:rPr lang="en-GB" sz="2900" dirty="0" smtClean="0"/>
              <a:t>what </a:t>
            </a:r>
            <a:r>
              <a:rPr lang="en-GB" sz="2900" dirty="0"/>
              <a:t>a page is for, </a:t>
            </a:r>
            <a:r>
              <a:rPr lang="en-GB" sz="2900" b="1" dirty="0" smtClean="0"/>
              <a:t>people leave.</a:t>
            </a:r>
          </a:p>
          <a:p>
            <a:pPr marL="0" indent="0">
              <a:buNone/>
            </a:pPr>
            <a:endParaRPr lang="en-GB" sz="2900" b="1" dirty="0"/>
          </a:p>
          <a:p>
            <a:pPr marL="0" indent="0">
              <a:buNone/>
            </a:pPr>
            <a:r>
              <a:rPr lang="en-GB" sz="2900" dirty="0" smtClean="0"/>
              <a:t>Our introductions are </a:t>
            </a:r>
            <a:r>
              <a:rPr lang="en-GB" sz="2900" b="1" dirty="0" smtClean="0"/>
              <a:t>Styled </a:t>
            </a:r>
            <a:r>
              <a:rPr lang="en-GB" sz="2900" b="1" dirty="0"/>
              <a:t>differently </a:t>
            </a:r>
            <a:r>
              <a:rPr lang="en-GB" sz="2900" dirty="0"/>
              <a:t>from the main body </a:t>
            </a:r>
            <a:r>
              <a:rPr lang="en-GB" sz="2900" dirty="0" smtClean="0"/>
              <a:t>content. </a:t>
            </a:r>
            <a:endParaRPr lang="en-GB" sz="2900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33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86911"/>
            <a:ext cx="7799943" cy="2598144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20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Our Standards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F</a:t>
            </a:r>
            <a:r>
              <a:rPr lang="en-GB" sz="2000" b="1" dirty="0" smtClean="0"/>
              <a:t>ewer</a:t>
            </a:r>
            <a:r>
              <a:rPr lang="en-GB" sz="2000" dirty="0" smtClean="0"/>
              <a:t> </a:t>
            </a:r>
            <a:r>
              <a:rPr lang="en-GB" sz="2000" dirty="0"/>
              <a:t>than </a:t>
            </a:r>
            <a:r>
              <a:rPr lang="en-GB" sz="2000" b="1" dirty="0"/>
              <a:t>50 words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</a:t>
            </a:r>
            <a:r>
              <a:rPr lang="en-GB" sz="2000" b="1" dirty="0" smtClean="0"/>
              <a:t>ummarise</a:t>
            </a:r>
            <a:r>
              <a:rPr lang="en-GB" sz="2000" dirty="0" smtClean="0"/>
              <a:t> </a:t>
            </a:r>
            <a:r>
              <a:rPr lang="en-GB" sz="2000" dirty="0"/>
              <a:t>the main point of the page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U</a:t>
            </a:r>
            <a:r>
              <a:rPr lang="en-GB" sz="2000" b="1" dirty="0" smtClean="0"/>
              <a:t>se </a:t>
            </a:r>
            <a:r>
              <a:rPr lang="en-GB" sz="2000" b="1" dirty="0"/>
              <a:t>keywords </a:t>
            </a:r>
            <a:r>
              <a:rPr lang="en-GB" sz="2000" dirty="0"/>
              <a:t>to support search engine optimisation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8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488230"/>
            <a:ext cx="7772400" cy="1362075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 Be Concise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1988043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31137" y="4406627"/>
            <a:ext cx="681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Keep your content brief </a:t>
            </a:r>
            <a:r>
              <a:rPr lang="en-GB" dirty="0"/>
              <a:t>and your users are </a:t>
            </a:r>
            <a:r>
              <a:rPr lang="en-GB" b="1" dirty="0"/>
              <a:t>more likely to read </a:t>
            </a:r>
            <a:r>
              <a:rPr lang="en-GB" b="1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Focus</a:t>
            </a:r>
            <a:r>
              <a:rPr lang="en-GB" dirty="0" smtClean="0"/>
              <a:t> </a:t>
            </a:r>
            <a:r>
              <a:rPr lang="en-GB" dirty="0"/>
              <a:t>on what </a:t>
            </a:r>
            <a:r>
              <a:rPr lang="en-GB" b="1" dirty="0"/>
              <a:t>your visitors want to know, or </a:t>
            </a:r>
            <a:r>
              <a:rPr lang="en-GB" b="1" dirty="0" smtClean="0"/>
              <a:t>do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1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1524074"/>
            <a:ext cx="8014772" cy="25999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Think about how to </a:t>
            </a:r>
            <a:r>
              <a:rPr lang="en-GB" sz="4000" b="1" dirty="0" smtClean="0"/>
              <a:t>answer your audiences questions </a:t>
            </a:r>
            <a:r>
              <a:rPr lang="en-GB" sz="4000" dirty="0" smtClean="0"/>
              <a:t>and make sure they can </a:t>
            </a:r>
            <a:r>
              <a:rPr lang="en-GB" sz="4000" b="1" dirty="0" smtClean="0"/>
              <a:t>complete tasks </a:t>
            </a:r>
            <a:r>
              <a:rPr lang="en-GB" sz="4000" dirty="0" smtClean="0"/>
              <a:t>(apply, book, download, contact)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Write</a:t>
            </a:r>
            <a:r>
              <a:rPr lang="en-GB" sz="4000" b="1" dirty="0" smtClean="0"/>
              <a:t> </a:t>
            </a:r>
            <a:r>
              <a:rPr lang="en-GB" sz="4000" dirty="0" smtClean="0"/>
              <a:t>using</a:t>
            </a:r>
            <a:r>
              <a:rPr lang="en-GB" sz="4000" b="1" dirty="0" smtClean="0"/>
              <a:t> sub headings, short </a:t>
            </a:r>
            <a:r>
              <a:rPr lang="en-GB" sz="4000" b="1" dirty="0"/>
              <a:t>sentences</a:t>
            </a:r>
            <a:r>
              <a:rPr lang="en-GB" sz="4000" dirty="0"/>
              <a:t> </a:t>
            </a:r>
            <a:r>
              <a:rPr lang="en-GB" sz="4000" dirty="0" smtClean="0"/>
              <a:t>and </a:t>
            </a:r>
            <a:r>
              <a:rPr lang="en-GB" sz="4000" b="1" dirty="0"/>
              <a:t>short paragraphs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Remove </a:t>
            </a:r>
            <a:r>
              <a:rPr lang="en-GB" sz="4000" b="1" dirty="0"/>
              <a:t>unnecessary </a:t>
            </a:r>
            <a:r>
              <a:rPr lang="en-GB" sz="4000" b="1" dirty="0" smtClean="0"/>
              <a:t>words - </a:t>
            </a:r>
            <a:r>
              <a:rPr lang="en-GB" sz="4000" dirty="0" smtClean="0"/>
              <a:t>‘Please note’, ‘Fill in this form by…’, ‘Thank you for visiting’</a:t>
            </a: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028" y="4318611"/>
            <a:ext cx="7799943" cy="2399841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20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Our Standards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200-300</a:t>
            </a:r>
            <a:r>
              <a:rPr lang="en-GB" sz="2000" b="1" dirty="0" smtClean="0"/>
              <a:t> </a:t>
            </a:r>
            <a:r>
              <a:rPr lang="en-GB" sz="2000" dirty="0" smtClean="0"/>
              <a:t>word count (including an introduction)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20 word sentences</a:t>
            </a:r>
            <a:endParaRPr lang="en-GB" sz="20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50 word paragraphs (around two sentences)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6" y="1595339"/>
            <a:ext cx="8267694" cy="52237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60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Always check </a:t>
            </a:r>
            <a:r>
              <a:rPr lang="en-GB" sz="6000" dirty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your </a:t>
            </a:r>
            <a:r>
              <a:rPr lang="en-GB" sz="60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content </a:t>
            </a:r>
            <a:endParaRPr lang="en-GB" sz="6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4000" b="1" dirty="0" smtClean="0"/>
          </a:p>
          <a:p>
            <a:pPr marL="457200" lvl="1" indent="0">
              <a:buNone/>
            </a:pPr>
            <a:r>
              <a:rPr lang="en-GB" sz="3400" b="1" dirty="0" smtClean="0"/>
              <a:t>Accuracy</a:t>
            </a:r>
            <a:r>
              <a:rPr lang="en-GB" sz="3400" dirty="0" smtClean="0"/>
              <a:t> </a:t>
            </a:r>
            <a:r>
              <a:rPr lang="en-GB" sz="3400" dirty="0"/>
              <a:t>– </a:t>
            </a:r>
            <a:r>
              <a:rPr lang="en-GB" sz="3400" dirty="0" smtClean="0"/>
              <a:t>make sure links work and there are no misspellings. As a university this is particularly important.</a:t>
            </a:r>
          </a:p>
          <a:p>
            <a:pPr marL="457200" lvl="1" indent="0">
              <a:buNone/>
            </a:pPr>
            <a:endParaRPr lang="en-GB" sz="3400" dirty="0"/>
          </a:p>
          <a:p>
            <a:pPr marL="457200" lvl="1" indent="0">
              <a:buNone/>
            </a:pPr>
            <a:r>
              <a:rPr lang="en-GB" sz="3400" b="1" dirty="0" smtClean="0"/>
              <a:t>Currency</a:t>
            </a:r>
            <a:r>
              <a:rPr lang="en-GB" sz="3400" dirty="0" smtClean="0"/>
              <a:t> </a:t>
            </a:r>
            <a:r>
              <a:rPr lang="en-GB" sz="3400" dirty="0"/>
              <a:t>– </a:t>
            </a:r>
            <a:r>
              <a:rPr lang="en-GB" sz="3400" dirty="0" smtClean="0"/>
              <a:t>is it up to date? If your information is out of date – how reliable can it be? Remove references to past </a:t>
            </a:r>
            <a:r>
              <a:rPr lang="en-GB" sz="3400" dirty="0"/>
              <a:t>events and old </a:t>
            </a:r>
            <a:r>
              <a:rPr lang="en-GB" sz="3400" dirty="0" smtClean="0"/>
              <a:t>documents. Out of date content automatically makes people think </a:t>
            </a:r>
            <a:r>
              <a:rPr lang="en-GB" sz="3400" dirty="0" smtClean="0"/>
              <a:t>you </a:t>
            </a:r>
            <a:r>
              <a:rPr lang="en-GB" sz="3400" dirty="0" smtClean="0"/>
              <a:t>don’t take care.</a:t>
            </a:r>
          </a:p>
          <a:p>
            <a:pPr marL="457200" lvl="1" indent="0">
              <a:buNone/>
            </a:pPr>
            <a:endParaRPr lang="en-GB" sz="3400" dirty="0"/>
          </a:p>
          <a:p>
            <a:pPr marL="457200" lvl="1" indent="0">
              <a:buNone/>
            </a:pPr>
            <a:r>
              <a:rPr lang="en-GB" sz="3400" b="1" dirty="0" smtClean="0"/>
              <a:t>Readability</a:t>
            </a:r>
            <a:r>
              <a:rPr lang="en-GB" sz="3400" dirty="0" smtClean="0"/>
              <a:t> </a:t>
            </a:r>
            <a:r>
              <a:rPr lang="en-GB" sz="3400" dirty="0"/>
              <a:t>– </a:t>
            </a:r>
            <a:r>
              <a:rPr lang="en-GB" sz="3400" dirty="0" smtClean="0"/>
              <a:t>read it through. Is </a:t>
            </a:r>
            <a:r>
              <a:rPr lang="en-GB" sz="3400" dirty="0"/>
              <a:t>your message clear</a:t>
            </a:r>
            <a:r>
              <a:rPr lang="en-GB" sz="3400" dirty="0" smtClean="0"/>
              <a:t>? Could it be more direct or simple?</a:t>
            </a:r>
          </a:p>
          <a:p>
            <a:pPr marL="457200" lvl="1" indent="0">
              <a:buNone/>
            </a:pPr>
            <a:endParaRPr lang="en-GB" sz="3400" dirty="0"/>
          </a:p>
          <a:p>
            <a:pPr marL="457200" lvl="1" indent="0">
              <a:buNone/>
            </a:pPr>
            <a:r>
              <a:rPr lang="en-GB" sz="3400" b="1" dirty="0" smtClean="0"/>
              <a:t>Follows our standards </a:t>
            </a:r>
            <a:r>
              <a:rPr lang="en-GB" sz="3400" dirty="0" smtClean="0"/>
              <a:t>– check your content against our </a:t>
            </a:r>
            <a:r>
              <a:rPr lang="en-GB" sz="3400" dirty="0"/>
              <a:t>standards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://www.ncl.ac.uk/demo/editorial-guide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6" y="1653703"/>
            <a:ext cx="8267694" cy="39494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9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Check your readability - fast</a:t>
            </a:r>
            <a:endParaRPr lang="en-GB" sz="49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4000" b="1" dirty="0" smtClean="0"/>
          </a:p>
          <a:p>
            <a:pPr marL="0" indent="0">
              <a:buNone/>
            </a:pPr>
            <a:r>
              <a:rPr lang="en-GB" dirty="0" smtClean="0"/>
              <a:t>Use the free, online Hemingway Editor to check/improve your readability.  The lower the score the </a:t>
            </a:r>
            <a:r>
              <a:rPr lang="en-GB" dirty="0"/>
              <a:t>better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http://www.hemingwayapp.com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85720" y="5922932"/>
            <a:ext cx="5260751" cy="7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6" y="1891059"/>
            <a:ext cx="5076087" cy="316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Hemingway </a:t>
            </a:r>
            <a:r>
              <a:rPr lang="en-GB" dirty="0" smtClean="0"/>
              <a:t>Editor Demo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84599" y="1840169"/>
            <a:ext cx="3093396" cy="501783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 smtClean="0"/>
              <a:t>Paste/write in your content </a:t>
            </a:r>
          </a:p>
          <a:p>
            <a:r>
              <a:rPr lang="en-GB" sz="3800" dirty="0" smtClean="0"/>
              <a:t>Hemingway makes suggestions to improve your readability, and colour codes them</a:t>
            </a:r>
          </a:p>
          <a:p>
            <a:r>
              <a:rPr lang="en-GB" sz="3800" dirty="0" smtClean="0"/>
              <a:t>Make your edits online to see your score improve (The lower the better)</a:t>
            </a:r>
          </a:p>
          <a:p>
            <a:r>
              <a:rPr lang="en-GB" sz="3800" dirty="0" smtClean="0"/>
              <a:t>Copy content back into word</a:t>
            </a:r>
            <a:br>
              <a:rPr lang="en-GB" sz="3800" dirty="0" smtClean="0"/>
            </a:br>
            <a:endParaRPr lang="en-GB" sz="3800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 – Before Editing </a:t>
            </a:r>
            <a:endParaRPr lang="en-GB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" y="1819324"/>
            <a:ext cx="5855358" cy="339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19621" y="1819324"/>
            <a:ext cx="2590916" cy="3490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This example is </a:t>
            </a:r>
            <a:r>
              <a:rPr lang="en-GB" sz="2400" dirty="0"/>
              <a:t>taken from the </a:t>
            </a:r>
            <a:r>
              <a:rPr lang="en-GB" sz="2400" dirty="0" smtClean="0"/>
              <a:t>UG website</a:t>
            </a:r>
          </a:p>
          <a:p>
            <a:r>
              <a:rPr lang="en-GB" sz="2400" dirty="0" smtClean="0"/>
              <a:t>Grade </a:t>
            </a:r>
            <a:r>
              <a:rPr lang="en-GB" sz="2400" dirty="0"/>
              <a:t>13 is </a:t>
            </a:r>
            <a:r>
              <a:rPr lang="en-GB" sz="2400" dirty="0" smtClean="0"/>
              <a:t>‘OK’</a:t>
            </a:r>
          </a:p>
          <a:p>
            <a:r>
              <a:rPr lang="en-GB" sz="2400" dirty="0" smtClean="0"/>
              <a:t>But can be improved with a couple of small changes </a:t>
            </a:r>
            <a:r>
              <a:rPr lang="en-GB" sz="3800" dirty="0" smtClean="0"/>
              <a:t/>
            </a:r>
            <a:br>
              <a:rPr lang="en-GB" sz="3800" dirty="0" smtClean="0"/>
            </a:br>
            <a:endParaRPr lang="en-GB" sz="3800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0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08837"/>
            <a:ext cx="7772400" cy="1362075"/>
          </a:xfrm>
        </p:spPr>
        <p:txBody>
          <a:bodyPr>
            <a:normAutofit/>
          </a:bodyPr>
          <a:lstStyle/>
          <a:p>
            <a:r>
              <a:rPr lang="en-GB" dirty="0" smtClean="0"/>
              <a:t>Top </a:t>
            </a:r>
            <a:r>
              <a:rPr lang="en-GB" dirty="0"/>
              <a:t>5 tips for writing </a:t>
            </a:r>
            <a:r>
              <a:rPr lang="en-GB" dirty="0" smtClean="0"/>
              <a:t>online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8650"/>
            <a:ext cx="7772400" cy="1389865"/>
          </a:xfrm>
        </p:spPr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9924" y="2918291"/>
            <a:ext cx="915372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Be </a:t>
            </a:r>
            <a:r>
              <a:rPr lang="en-GB" sz="2200" b="1" dirty="0" smtClean="0"/>
              <a:t>direct </a:t>
            </a:r>
            <a:r>
              <a:rPr lang="en-GB" sz="2200" dirty="0" smtClean="0"/>
              <a:t>–</a:t>
            </a:r>
            <a:r>
              <a:rPr lang="en-GB" sz="2200" b="1" dirty="0" smtClean="0"/>
              <a:t> </a:t>
            </a:r>
            <a:r>
              <a:rPr lang="en-GB" sz="2200" dirty="0" smtClean="0"/>
              <a:t>content that’s understood quickly</a:t>
            </a:r>
            <a:endParaRPr lang="en-GB" sz="2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Be </a:t>
            </a:r>
            <a:r>
              <a:rPr lang="en-GB" sz="2200" b="1" dirty="0" smtClean="0"/>
              <a:t>concise </a:t>
            </a:r>
            <a:r>
              <a:rPr lang="en-GB" sz="2200" dirty="0" smtClean="0"/>
              <a:t>–</a:t>
            </a:r>
            <a:r>
              <a:rPr lang="en-GB" sz="2200" b="1" dirty="0" smtClean="0"/>
              <a:t> </a:t>
            </a:r>
            <a:r>
              <a:rPr lang="en-GB" sz="2200" dirty="0"/>
              <a:t>edit or produce content so it’s </a:t>
            </a:r>
            <a:r>
              <a:rPr lang="en-GB" sz="2200" dirty="0" smtClean="0"/>
              <a:t>straight t</a:t>
            </a:r>
            <a:r>
              <a:rPr lang="en-GB" sz="2200" dirty="0" smtClean="0"/>
              <a:t>o the point</a:t>
            </a:r>
            <a:endParaRPr lang="en-GB" sz="2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Make content </a:t>
            </a:r>
            <a:r>
              <a:rPr lang="en-GB" sz="2200" b="1" dirty="0" err="1" smtClean="0"/>
              <a:t>scannable</a:t>
            </a:r>
            <a:r>
              <a:rPr lang="en-GB" sz="2200" b="1" dirty="0" smtClean="0"/>
              <a:t> </a:t>
            </a:r>
            <a:r>
              <a:rPr lang="en-GB" sz="2200" dirty="0" smtClean="0"/>
              <a:t>– easy to scan read</a:t>
            </a:r>
            <a:endParaRPr lang="en-GB" sz="2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Be </a:t>
            </a:r>
            <a:r>
              <a:rPr lang="en-GB" sz="2200" b="1" dirty="0" smtClean="0"/>
              <a:t>conversational </a:t>
            </a:r>
            <a:r>
              <a:rPr lang="en-GB" sz="2200" dirty="0" smtClean="0"/>
              <a:t>– friendly and welcoming</a:t>
            </a:r>
            <a:endParaRPr lang="en-GB" sz="2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Be </a:t>
            </a:r>
            <a:r>
              <a:rPr lang="en-GB" sz="2200" b="1" dirty="0" smtClean="0"/>
              <a:t>active </a:t>
            </a:r>
            <a:r>
              <a:rPr lang="en-GB" sz="2200" dirty="0" smtClean="0"/>
              <a:t>– avoid </a:t>
            </a:r>
            <a:r>
              <a:rPr lang="en-GB" sz="2200" dirty="0" smtClean="0"/>
              <a:t>using </a:t>
            </a:r>
            <a:r>
              <a:rPr lang="en-GB" sz="2200" dirty="0" smtClean="0"/>
              <a:t>the passive voice, have helpful content </a:t>
            </a: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053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Example – After Editing 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4" y="1788568"/>
            <a:ext cx="6157609" cy="35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29983" y="1788568"/>
            <a:ext cx="2590916" cy="3490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Long sentences have been split up - shorter and easier to read</a:t>
            </a:r>
          </a:p>
          <a:p>
            <a:r>
              <a:rPr lang="en-GB" sz="2400" dirty="0" smtClean="0"/>
              <a:t>Removed some adverbs not really needed</a:t>
            </a:r>
          </a:p>
          <a:p>
            <a:r>
              <a:rPr lang="en-GB" sz="2400" dirty="0" smtClean="0"/>
              <a:t>Improved readability score - Grade 10  ‘Good’ </a:t>
            </a:r>
          </a:p>
          <a:p>
            <a:r>
              <a:rPr lang="en-GB" sz="2400" dirty="0"/>
              <a:t>Simple but effective changes</a:t>
            </a:r>
            <a:r>
              <a:rPr lang="en-GB" sz="3800" dirty="0" smtClean="0"/>
              <a:t/>
            </a:r>
            <a:br>
              <a:rPr lang="en-GB" sz="3800" dirty="0" smtClean="0"/>
            </a:br>
            <a:endParaRPr lang="en-GB" sz="3800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1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5036" y="3171488"/>
            <a:ext cx="7772400" cy="1362075"/>
          </a:xfrm>
        </p:spPr>
        <p:txBody>
          <a:bodyPr/>
          <a:lstStyle/>
          <a:p>
            <a:r>
              <a:rPr lang="en-GB" dirty="0" smtClean="0"/>
              <a:t>3. Make Content </a:t>
            </a:r>
            <a:r>
              <a:rPr lang="en-GB" dirty="0" err="1" smtClean="0"/>
              <a:t>Scannable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5036" y="1671301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4125" y="4124528"/>
            <a:ext cx="6673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Visitors to your site </a:t>
            </a:r>
            <a:r>
              <a:rPr lang="en-GB" b="1" dirty="0"/>
              <a:t>won’t read from start to </a:t>
            </a:r>
            <a:r>
              <a:rPr lang="en-GB" b="1" dirty="0" smtClean="0"/>
              <a:t>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</a:t>
            </a:r>
            <a:r>
              <a:rPr lang="en-GB" dirty="0"/>
              <a:t>will </a:t>
            </a:r>
            <a:r>
              <a:rPr lang="en-GB" dirty="0" smtClean="0"/>
              <a:t>scan </a:t>
            </a:r>
            <a:r>
              <a:rPr lang="en-GB" dirty="0"/>
              <a:t>around the page looking for </a:t>
            </a:r>
            <a:r>
              <a:rPr lang="en-GB" b="1" dirty="0"/>
              <a:t>visual </a:t>
            </a:r>
            <a:r>
              <a:rPr lang="en-GB" b="1" dirty="0" smtClean="0"/>
              <a:t>pointers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b="1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2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Scannable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1" y="1247128"/>
            <a:ext cx="8783259" cy="4593651"/>
          </a:xfrm>
        </p:spPr>
        <p:txBody>
          <a:bodyPr>
            <a:normAutofit fontScale="62500" lnSpcReduction="20000"/>
          </a:bodyPr>
          <a:lstStyle/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lvl="1" indent="0">
              <a:spcAft>
                <a:spcPct val="25000"/>
              </a:spcAft>
              <a:buNone/>
            </a:pPr>
            <a:r>
              <a:rPr lang="en-US" dirty="0" smtClean="0"/>
              <a:t>Reading online is </a:t>
            </a:r>
            <a:r>
              <a:rPr lang="en-US" b="1" dirty="0" smtClean="0"/>
              <a:t>different to print. People won’t </a:t>
            </a:r>
            <a:r>
              <a:rPr lang="en-US" b="1" dirty="0"/>
              <a:t>read all </a:t>
            </a:r>
            <a:r>
              <a:rPr lang="en-US" dirty="0"/>
              <a:t>of your content </a:t>
            </a:r>
            <a:r>
              <a:rPr lang="en-US" dirty="0" smtClean="0"/>
              <a:t>- </a:t>
            </a:r>
            <a:r>
              <a:rPr lang="en-US" b="1" dirty="0"/>
              <a:t>they</a:t>
            </a:r>
            <a:r>
              <a:rPr lang="en-US" dirty="0"/>
              <a:t> </a:t>
            </a:r>
            <a:r>
              <a:rPr lang="en-US" b="1" dirty="0" smtClean="0"/>
              <a:t>scan.</a:t>
            </a:r>
          </a:p>
          <a:p>
            <a:pPr marL="457200" lvl="1" indent="0">
              <a:spcAft>
                <a:spcPct val="25000"/>
              </a:spcAft>
              <a:buNone/>
            </a:pPr>
            <a:endParaRPr lang="en-US" b="1" dirty="0"/>
          </a:p>
          <a:p>
            <a:pPr marL="457200" lvl="1" indent="0">
              <a:spcAft>
                <a:spcPct val="25000"/>
              </a:spcAft>
              <a:buNone/>
            </a:pPr>
            <a:r>
              <a:rPr lang="en-US" dirty="0" smtClean="0"/>
              <a:t>They notice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b="1" dirty="0"/>
              <a:t>first paragraph, words and headings </a:t>
            </a:r>
            <a:r>
              <a:rPr lang="en-US" dirty="0"/>
              <a:t>– known as the </a:t>
            </a:r>
            <a:r>
              <a:rPr lang="en-US" b="1" dirty="0"/>
              <a:t>‘F’-shaped </a:t>
            </a:r>
            <a:r>
              <a:rPr lang="en-US" dirty="0" smtClean="0"/>
              <a:t>pattern. They also look for visual pointers: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sub-headings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lists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bold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keywords</a:t>
            </a:r>
            <a:endParaRPr lang="en-US" sz="2600" b="1" dirty="0">
              <a:solidFill>
                <a:srgbClr val="666666"/>
              </a:solidFill>
            </a:endParaRPr>
          </a:p>
          <a:p>
            <a:pPr lvl="2"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666666"/>
              </a:solidFill>
            </a:endParaRPr>
          </a:p>
          <a:p>
            <a:pPr marL="457200" lvl="1" indent="0">
              <a:spcAft>
                <a:spcPct val="25000"/>
              </a:spcAft>
              <a:buNone/>
            </a:pPr>
            <a:r>
              <a:rPr lang="en-US" b="1" dirty="0" smtClean="0"/>
              <a:t>Task-focused</a:t>
            </a:r>
            <a:r>
              <a:rPr lang="en-US" dirty="0" smtClean="0"/>
              <a:t> </a:t>
            </a:r>
            <a:r>
              <a:rPr lang="en-US" dirty="0"/>
              <a:t>– if you don’t answer </a:t>
            </a:r>
            <a:r>
              <a:rPr lang="en-US" dirty="0" smtClean="0"/>
              <a:t>people’s </a:t>
            </a:r>
            <a:r>
              <a:rPr lang="en-US" dirty="0"/>
              <a:t>questions, they </a:t>
            </a:r>
            <a:r>
              <a:rPr lang="en-US" dirty="0" smtClean="0"/>
              <a:t>go </a:t>
            </a:r>
            <a:r>
              <a:rPr lang="en-US" dirty="0" err="1" smtClean="0"/>
              <a:t>elswhere</a:t>
            </a:r>
            <a:r>
              <a:rPr lang="en-US" dirty="0" smtClean="0"/>
              <a:t>. </a:t>
            </a:r>
          </a:p>
          <a:p>
            <a:pPr marL="457200" lvl="1" indent="0">
              <a:spcAft>
                <a:spcPct val="25000"/>
              </a:spcAft>
              <a:buNone/>
            </a:pPr>
            <a:r>
              <a:rPr lang="en-GB" dirty="0" smtClean="0"/>
              <a:t>You </a:t>
            </a:r>
            <a:r>
              <a:rPr lang="en-GB" dirty="0"/>
              <a:t>have about </a:t>
            </a:r>
            <a:r>
              <a:rPr lang="en-GB" b="1" dirty="0"/>
              <a:t>3 seconds to get a readers attention </a:t>
            </a:r>
            <a:r>
              <a:rPr lang="en-GB" dirty="0"/>
              <a:t>and 5 to keep it. If it’s </a:t>
            </a:r>
            <a:r>
              <a:rPr lang="en-GB" b="1" dirty="0"/>
              <a:t>not clear </a:t>
            </a:r>
            <a:r>
              <a:rPr lang="en-GB" dirty="0"/>
              <a:t>what a page is for, </a:t>
            </a:r>
            <a:r>
              <a:rPr lang="en-GB" b="1" dirty="0"/>
              <a:t>people leave.</a:t>
            </a:r>
          </a:p>
          <a:p>
            <a:pPr marL="457200" lvl="1" indent="0">
              <a:spcAft>
                <a:spcPct val="25000"/>
              </a:spcAft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4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Scannable</a:t>
            </a:r>
            <a:r>
              <a:rPr lang="en-GB" dirty="0" smtClean="0"/>
              <a:t> Example 1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9"/>
          <a:stretch/>
        </p:blipFill>
        <p:spPr>
          <a:xfrm>
            <a:off x="258634" y="1665871"/>
            <a:ext cx="6088742" cy="4491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5383" y="1374034"/>
            <a:ext cx="2771885" cy="52599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Short and descriptive  </a:t>
            </a:r>
            <a:r>
              <a:rPr lang="en-GB" sz="1500" dirty="0" smtClean="0"/>
              <a:t>page</a:t>
            </a:r>
            <a:r>
              <a:rPr lang="en-GB" sz="1500" b="1" dirty="0" smtClean="0"/>
              <a:t> title</a:t>
            </a:r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Concise introduction 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1500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/>
              <a:t>List </a:t>
            </a:r>
            <a:r>
              <a:rPr lang="en-GB" sz="1500" dirty="0" smtClean="0"/>
              <a:t>is</a:t>
            </a:r>
            <a:r>
              <a:rPr lang="en-GB" sz="1500" b="1" dirty="0" smtClean="0"/>
              <a:t> </a:t>
            </a:r>
            <a:r>
              <a:rPr lang="en-GB" sz="1500" dirty="0" smtClean="0"/>
              <a:t>effective in highlighting what’s </a:t>
            </a:r>
            <a:r>
              <a:rPr lang="en-GB" sz="1500" dirty="0"/>
              <a:t>on </a:t>
            </a:r>
            <a:r>
              <a:rPr lang="en-GB" sz="1500" dirty="0" smtClean="0"/>
              <a:t>offer, </a:t>
            </a:r>
            <a:r>
              <a:rPr lang="en-GB" sz="1500" b="1" dirty="0" smtClean="0"/>
              <a:t>breaks </a:t>
            </a:r>
            <a:r>
              <a:rPr lang="en-GB" sz="1500" b="1" dirty="0"/>
              <a:t>up text </a:t>
            </a:r>
            <a:r>
              <a:rPr lang="en-GB" sz="1500" dirty="0"/>
              <a:t>and </a:t>
            </a:r>
            <a:r>
              <a:rPr lang="en-GB" sz="1500" b="1" dirty="0"/>
              <a:t>adds white </a:t>
            </a:r>
            <a:r>
              <a:rPr lang="en-GB" sz="1500" b="1" dirty="0" smtClean="0"/>
              <a:t>space</a:t>
            </a:r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Hyperlinks </a:t>
            </a:r>
            <a:r>
              <a:rPr lang="en-GB" sz="1500" dirty="0" smtClean="0"/>
              <a:t>are </a:t>
            </a:r>
            <a:r>
              <a:rPr lang="en-GB" sz="1500" b="1" dirty="0" smtClean="0"/>
              <a:t>relevant and helpful</a:t>
            </a:r>
            <a:endParaRPr lang="en-GB" sz="1500" b="1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 smtClean="0"/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 smtClean="0"/>
              <a:t>Bold</a:t>
            </a:r>
            <a:r>
              <a:rPr lang="en-GB" sz="1500" dirty="0" smtClean="0"/>
              <a:t> phrases </a:t>
            </a:r>
            <a:r>
              <a:rPr lang="en-GB" sz="1500" b="1" dirty="0" smtClean="0"/>
              <a:t>highlight </a:t>
            </a:r>
            <a:r>
              <a:rPr lang="en-GB" sz="1500" b="1" dirty="0"/>
              <a:t>key </a:t>
            </a:r>
            <a:r>
              <a:rPr lang="en-GB" sz="1500" b="1" dirty="0" smtClean="0"/>
              <a:t>information</a:t>
            </a:r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500" b="1" dirty="0"/>
          </a:p>
          <a:p>
            <a:pPr marL="285750" indent="-285750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b="1" dirty="0"/>
              <a:t>Short sub-heading is </a:t>
            </a:r>
            <a:r>
              <a:rPr lang="en-GB" sz="1500" dirty="0"/>
              <a:t> </a:t>
            </a:r>
            <a:r>
              <a:rPr lang="en-GB" sz="1500" b="1" dirty="0"/>
              <a:t>descriptive</a:t>
            </a:r>
            <a:r>
              <a:rPr lang="en-GB" sz="1500" dirty="0"/>
              <a:t> and </a:t>
            </a:r>
            <a:r>
              <a:rPr lang="en-GB" sz="1500" b="1" dirty="0"/>
              <a:t>introduces content</a:t>
            </a:r>
            <a:r>
              <a:rPr lang="en-GB" sz="1500" dirty="0"/>
              <a:t> that follows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25397" y="1309033"/>
            <a:ext cx="2610998" cy="584775"/>
            <a:chOff x="952402" y="1398260"/>
            <a:chExt cx="2610998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952402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00B05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Good</a:t>
              </a:r>
              <a:endParaRPr lang="en-GB" sz="3200" dirty="0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90" y="139826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9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Scannable</a:t>
            </a:r>
            <a:r>
              <a:rPr lang="en-GB" dirty="0" smtClean="0"/>
              <a:t> Example 2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35885" y="1321365"/>
            <a:ext cx="2610998" cy="584775"/>
            <a:chOff x="5621718" y="1398260"/>
            <a:chExt cx="2610998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5621718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Bad</a:t>
              </a:r>
              <a:endParaRPr lang="en-GB" sz="32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677" y="1398260"/>
              <a:ext cx="457200" cy="457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2"/>
          <a:stretch/>
        </p:blipFill>
        <p:spPr bwMode="auto">
          <a:xfrm>
            <a:off x="315856" y="1778565"/>
            <a:ext cx="5943309" cy="357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8894" y="1702342"/>
            <a:ext cx="2422187" cy="42473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dirty="0" smtClean="0"/>
              <a:t>Longer blocks of text – </a:t>
            </a:r>
            <a:r>
              <a:rPr lang="en-GB" b="1" dirty="0" smtClean="0"/>
              <a:t>hard to scan read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 smtClean="0"/>
              <a:t>No </a:t>
            </a:r>
            <a:r>
              <a:rPr lang="en-GB" b="1" dirty="0"/>
              <a:t>subheadings </a:t>
            </a:r>
            <a:r>
              <a:rPr lang="en-GB" dirty="0"/>
              <a:t>to break up </a:t>
            </a:r>
            <a:r>
              <a:rPr lang="en-GB" dirty="0" smtClean="0"/>
              <a:t>text, or introduce content blocks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bold </a:t>
            </a:r>
            <a:r>
              <a:rPr lang="en-GB" dirty="0"/>
              <a:t>to emphasise key </a:t>
            </a:r>
            <a:r>
              <a:rPr lang="en-GB" dirty="0" smtClean="0"/>
              <a:t>phrases</a:t>
            </a:r>
          </a:p>
          <a:p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No lists </a:t>
            </a:r>
            <a:r>
              <a:rPr lang="en-GB" dirty="0"/>
              <a:t>to add white </a:t>
            </a:r>
            <a:r>
              <a:rPr lang="en-GB" dirty="0" smtClean="0"/>
              <a:t>space or emphasis key points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698"/>
            <a:ext cx="8229600" cy="459365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ct val="25000"/>
              </a:spcAft>
              <a:buNone/>
            </a:pPr>
            <a:r>
              <a:rPr lang="en-GB" dirty="0" smtClean="0"/>
              <a:t>Lists are used to break up your content. They are:</a:t>
            </a:r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asier </a:t>
            </a:r>
            <a:r>
              <a:rPr lang="en-GB" dirty="0"/>
              <a:t>to </a:t>
            </a:r>
            <a:r>
              <a:rPr lang="en-GB" dirty="0" smtClean="0"/>
              <a:t>read – use </a:t>
            </a:r>
            <a:r>
              <a:rPr lang="en-GB" b="1" dirty="0" smtClean="0"/>
              <a:t>fewer </a:t>
            </a:r>
            <a:r>
              <a:rPr lang="en-GB" b="1" dirty="0"/>
              <a:t>words </a:t>
            </a:r>
            <a:r>
              <a:rPr lang="en-GB" dirty="0" smtClean="0"/>
              <a:t>and introduce</a:t>
            </a:r>
            <a:r>
              <a:rPr lang="en-GB" b="1" dirty="0" smtClean="0"/>
              <a:t> white space</a:t>
            </a:r>
            <a:endParaRPr lang="en-GB" b="1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fragments </a:t>
            </a:r>
            <a:r>
              <a:rPr lang="en-GB" dirty="0"/>
              <a:t>or </a:t>
            </a:r>
            <a:r>
              <a:rPr lang="en-GB" b="1" dirty="0" smtClean="0"/>
              <a:t>phrases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 smtClean="0"/>
              <a:t>not </a:t>
            </a:r>
            <a:r>
              <a:rPr lang="en-GB" dirty="0"/>
              <a:t>full </a:t>
            </a:r>
            <a:r>
              <a:rPr lang="en-GB" dirty="0" smtClean="0"/>
              <a:t>sentences</a:t>
            </a:r>
            <a:endParaRPr lang="en-GB" dirty="0"/>
          </a:p>
          <a:p>
            <a:pPr marL="0" indent="0">
              <a:spcAft>
                <a:spcPct val="25000"/>
              </a:spcAft>
              <a:buNone/>
            </a:pPr>
            <a:r>
              <a:rPr lang="en-GB" dirty="0" smtClean="0"/>
              <a:t>Use:</a:t>
            </a:r>
          </a:p>
          <a:p>
            <a:pPr>
              <a:spcAft>
                <a:spcPct val="25000"/>
              </a:spcAft>
            </a:pPr>
            <a:r>
              <a:rPr lang="en-GB" sz="2800" dirty="0" smtClean="0"/>
              <a:t>a </a:t>
            </a:r>
            <a:r>
              <a:rPr lang="en-GB" sz="2800" b="1" dirty="0"/>
              <a:t>minimum of </a:t>
            </a:r>
            <a:r>
              <a:rPr lang="en-GB" sz="2800" b="1" dirty="0" smtClean="0"/>
              <a:t>three </a:t>
            </a:r>
            <a:r>
              <a:rPr lang="en-GB" sz="2800" dirty="0"/>
              <a:t>bullets </a:t>
            </a:r>
            <a:r>
              <a:rPr lang="en-GB" sz="2800" dirty="0" smtClean="0"/>
              <a:t>and </a:t>
            </a:r>
            <a:r>
              <a:rPr lang="en-GB" sz="2800" b="1" dirty="0" smtClean="0"/>
              <a:t>up to six</a:t>
            </a:r>
          </a:p>
          <a:p>
            <a:pPr>
              <a:spcAft>
                <a:spcPct val="25000"/>
              </a:spcAft>
            </a:pPr>
            <a:r>
              <a:rPr lang="en-GB" sz="2800" b="1" dirty="0" smtClean="0"/>
              <a:t>bullets points </a:t>
            </a:r>
            <a:r>
              <a:rPr lang="en-GB" sz="2800" dirty="0" smtClean="0"/>
              <a:t>rather </a:t>
            </a:r>
            <a:r>
              <a:rPr lang="en-GB" sz="2800" dirty="0"/>
              <a:t>than </a:t>
            </a:r>
            <a:r>
              <a:rPr lang="en-GB" sz="2800" dirty="0" smtClean="0"/>
              <a:t>numbers – only use </a:t>
            </a:r>
            <a:r>
              <a:rPr lang="en-GB" sz="2800" dirty="0"/>
              <a:t>numbered lists </a:t>
            </a:r>
            <a:r>
              <a:rPr lang="en-GB" sz="2800" dirty="0" smtClean="0"/>
              <a:t>to guide </a:t>
            </a:r>
            <a:r>
              <a:rPr lang="en-GB" sz="2800" dirty="0"/>
              <a:t>a user through </a:t>
            </a:r>
            <a:r>
              <a:rPr lang="en-GB" sz="2800" dirty="0" smtClean="0"/>
              <a:t>steps </a:t>
            </a:r>
            <a:r>
              <a:rPr lang="en-GB" sz="2800" dirty="0"/>
              <a:t>or a 'top 5</a:t>
            </a:r>
            <a:r>
              <a:rPr lang="en-GB" sz="2800" dirty="0" smtClean="0"/>
              <a:t>'</a:t>
            </a:r>
          </a:p>
          <a:p>
            <a:pPr>
              <a:spcAft>
                <a:spcPct val="25000"/>
              </a:spcAft>
            </a:pPr>
            <a:r>
              <a:rPr lang="en-GB" sz="2800" b="1" dirty="0" smtClean="0"/>
              <a:t>bold</a:t>
            </a:r>
            <a:r>
              <a:rPr lang="en-GB" sz="2800" dirty="0" smtClean="0"/>
              <a:t> to emphasise, start with </a:t>
            </a:r>
            <a:r>
              <a:rPr lang="en-GB" sz="2800" b="1" dirty="0" smtClean="0"/>
              <a:t>key words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681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for Lists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1" y="1617644"/>
            <a:ext cx="8229599" cy="3053508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Bulleted lists: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ollow on from a colon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tart each point in lower case and don’t end with punctuation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egin with keywords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k</a:t>
            </a:r>
            <a:r>
              <a:rPr lang="en-GB" dirty="0" smtClean="0"/>
              <a:t>eep each point short – aim for around </a:t>
            </a:r>
            <a:r>
              <a:rPr lang="en-GB" b="1" dirty="0" smtClean="0"/>
              <a:t>10 words</a:t>
            </a:r>
            <a:endParaRPr lang="en-US" sz="2400" dirty="0" smtClean="0"/>
          </a:p>
          <a:p>
            <a:endParaRPr lang="en-GB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1" y="4968607"/>
            <a:ext cx="8229599" cy="1683744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Numbered lists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Don’t follow on from a colon.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Start each step with a capital and end with a full stop.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90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 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02" y="1907603"/>
            <a:ext cx="5398851" cy="4843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Our volunteers are currently involved in a range of activities, including:</a:t>
            </a:r>
          </a:p>
          <a:p>
            <a:pPr marL="0" indent="0">
              <a:buNone/>
            </a:pP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Being the welcoming face of our venues.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Volunteering in the stores and helping to catalogue our extensive collections.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Volunteering with the learning teams to explain exhibits to visitors.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Bringing our rail heritage alive by helping with the day </a:t>
            </a:r>
            <a:r>
              <a:rPr lang="en-GB" sz="1800" dirty="0"/>
              <a:t>to day running of the </a:t>
            </a:r>
            <a:r>
              <a:rPr lang="en-GB" sz="1800" dirty="0" smtClean="0"/>
              <a:t>museum.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Stewarding or assisting with the organisation of special events.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435885" y="1310522"/>
            <a:ext cx="2610998" cy="584775"/>
            <a:chOff x="5621718" y="1398260"/>
            <a:chExt cx="2610998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621718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Bad</a:t>
              </a:r>
              <a:endParaRPr lang="en-GB" sz="32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677" y="1398260"/>
              <a:ext cx="457200" cy="4572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64042" y="2834803"/>
            <a:ext cx="2076497" cy="2751992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59329" y="1907601"/>
            <a:ext cx="2976664" cy="36933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Grey shading shows scan reading focus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dirty="0" smtClean="0"/>
              <a:t>Uses </a:t>
            </a:r>
            <a:r>
              <a:rPr lang="en-GB" b="1" dirty="0" smtClean="0"/>
              <a:t>capital </a:t>
            </a:r>
            <a:r>
              <a:rPr lang="en-GB" b="1" dirty="0"/>
              <a:t>letters </a:t>
            </a:r>
            <a:r>
              <a:rPr lang="en-GB" dirty="0"/>
              <a:t>at </a:t>
            </a:r>
            <a:r>
              <a:rPr lang="en-GB" dirty="0" smtClean="0"/>
              <a:t>start of each point</a:t>
            </a:r>
          </a:p>
          <a:p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Full sentences</a:t>
            </a:r>
            <a:r>
              <a:rPr lang="en-GB" dirty="0"/>
              <a:t>, with </a:t>
            </a:r>
            <a:r>
              <a:rPr lang="en-GB" dirty="0" smtClean="0"/>
              <a:t>punctuation – harder/slower to read </a:t>
            </a:r>
          </a:p>
          <a:p>
            <a:endParaRPr lang="en-GB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en-GB" b="1" dirty="0"/>
              <a:t>Repetition</a:t>
            </a:r>
            <a:r>
              <a:rPr lang="en-GB" dirty="0"/>
              <a:t> </a:t>
            </a:r>
            <a:r>
              <a:rPr lang="en-GB" dirty="0" smtClean="0"/>
              <a:t>of words at the  beginning of each point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2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6259" y="2996345"/>
            <a:ext cx="2307801" cy="2528966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Lists Example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2081535"/>
            <a:ext cx="4610091" cy="368255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GB" sz="1900" dirty="0"/>
              <a:t>Our volunteers are involved in a range of activities:</a:t>
            </a:r>
          </a:p>
          <a:p>
            <a:pPr fontAlgn="base"/>
            <a:endParaRPr lang="en-GB" sz="19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w</a:t>
            </a:r>
            <a:r>
              <a:rPr lang="en-GB" sz="1900" b="1" dirty="0" smtClean="0"/>
              <a:t>elcoming </a:t>
            </a:r>
            <a:r>
              <a:rPr lang="en-GB" sz="1900" b="1" dirty="0"/>
              <a:t>visitors  </a:t>
            </a:r>
            <a:r>
              <a:rPr lang="en-GB" sz="1900" dirty="0"/>
              <a:t>and providing information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c</a:t>
            </a:r>
            <a:r>
              <a:rPr lang="en-GB" sz="1900" b="1" dirty="0" smtClean="0"/>
              <a:t>ataloguing</a:t>
            </a:r>
            <a:r>
              <a:rPr lang="en-GB" sz="1900" dirty="0" smtClean="0"/>
              <a:t> </a:t>
            </a:r>
            <a:r>
              <a:rPr lang="en-GB" sz="1900" dirty="0"/>
              <a:t>our extensive collections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e</a:t>
            </a:r>
            <a:r>
              <a:rPr lang="en-GB" sz="1900" b="1" dirty="0" smtClean="0"/>
              <a:t>xplaining </a:t>
            </a:r>
            <a:r>
              <a:rPr lang="en-GB" sz="1900" b="1" dirty="0"/>
              <a:t>exhibits </a:t>
            </a:r>
            <a:r>
              <a:rPr lang="en-GB" sz="1900" dirty="0"/>
              <a:t>to visitors and facilitating exhibitions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d</a:t>
            </a:r>
            <a:r>
              <a:rPr lang="en-GB" sz="1900" b="1" dirty="0" smtClean="0"/>
              <a:t>ay </a:t>
            </a:r>
            <a:r>
              <a:rPr lang="en-GB" sz="1900" b="1" dirty="0"/>
              <a:t>to day running </a:t>
            </a:r>
            <a:r>
              <a:rPr lang="en-GB" sz="1900" dirty="0"/>
              <a:t>of the </a:t>
            </a:r>
            <a:r>
              <a:rPr lang="en-GB" sz="1900" dirty="0" smtClean="0"/>
              <a:t>museum to </a:t>
            </a:r>
            <a:r>
              <a:rPr lang="en-GB" sz="1900" dirty="0"/>
              <a:t>bring our rail heritage to life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900" b="1" dirty="0"/>
              <a:t>s</a:t>
            </a:r>
            <a:r>
              <a:rPr lang="en-GB" sz="1900" b="1" dirty="0" smtClean="0"/>
              <a:t>tewarding</a:t>
            </a:r>
            <a:r>
              <a:rPr lang="en-GB" sz="1900" dirty="0" smtClean="0"/>
              <a:t> </a:t>
            </a:r>
            <a:r>
              <a:rPr lang="en-GB" sz="1900" dirty="0"/>
              <a:t>or assisting with the organisation of special events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525397" y="1319880"/>
            <a:ext cx="2610998" cy="584775"/>
            <a:chOff x="952402" y="1398260"/>
            <a:chExt cx="2610998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952402" y="1398260"/>
              <a:ext cx="2610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rgbClr val="00B050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Good</a:t>
              </a:r>
              <a:endParaRPr lang="en-GB" sz="3200" dirty="0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90" y="1398260"/>
              <a:ext cx="457200" cy="457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136394" y="2081535"/>
            <a:ext cx="2842235" cy="32778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dirty="0" smtClean="0"/>
              <a:t>Grey shading shows scan reading focus</a:t>
            </a:r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Bold</a:t>
            </a:r>
            <a:r>
              <a:rPr lang="en-GB" dirty="0" smtClean="0"/>
              <a:t> on some words </a:t>
            </a:r>
            <a:r>
              <a:rPr lang="en-GB" dirty="0"/>
              <a:t>for </a:t>
            </a:r>
            <a:r>
              <a:rPr lang="en-GB" dirty="0" smtClean="0"/>
              <a:t>emphasis, help scanning</a:t>
            </a:r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174348" indent="-174348"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Points start </a:t>
            </a:r>
            <a:r>
              <a:rPr lang="en-GB" dirty="0"/>
              <a:t>with </a:t>
            </a:r>
            <a:r>
              <a:rPr lang="en-GB" b="1" dirty="0" smtClean="0"/>
              <a:t>keywords </a:t>
            </a:r>
            <a:r>
              <a:rPr lang="en-GB" dirty="0" smtClean="0"/>
              <a:t>and uses different, action  words for each point </a:t>
            </a:r>
          </a:p>
          <a:p>
            <a:pPr defTabSz="456798" fontAlgn="base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0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570"/>
            <a:ext cx="8229600" cy="40780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Use of bold helps with </a:t>
            </a:r>
            <a:r>
              <a:rPr lang="en-GB" sz="2800" b="1" dirty="0" err="1"/>
              <a:t>scannability</a:t>
            </a:r>
            <a:r>
              <a:rPr lang="en-GB" sz="2800" dirty="0"/>
              <a:t> and </a:t>
            </a:r>
            <a:r>
              <a:rPr lang="en-GB" sz="2800" b="1" dirty="0" smtClean="0"/>
              <a:t>emphasis: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bold text creates a </a:t>
            </a:r>
            <a:r>
              <a:rPr lang="en-GB" sz="2800" b="1" dirty="0" smtClean="0"/>
              <a:t>quickly </a:t>
            </a:r>
            <a:r>
              <a:rPr lang="en-GB" sz="2800" b="1" dirty="0" err="1" smtClean="0"/>
              <a:t>scannable</a:t>
            </a:r>
            <a:r>
              <a:rPr lang="en-GB" sz="2800" b="1" dirty="0" smtClean="0"/>
              <a:t> </a:t>
            </a:r>
            <a:r>
              <a:rPr lang="en-GB" sz="2800" dirty="0"/>
              <a:t>‘at a glance’ impression of </a:t>
            </a:r>
            <a:r>
              <a:rPr lang="en-GB" sz="2800" dirty="0" smtClean="0"/>
              <a:t>the page</a:t>
            </a:r>
            <a:r>
              <a:rPr lang="en-GB" sz="2800" dirty="0"/>
              <a:t>, </a:t>
            </a:r>
            <a:r>
              <a:rPr lang="en-GB" sz="2800" dirty="0" smtClean="0"/>
              <a:t>telling </a:t>
            </a:r>
            <a:r>
              <a:rPr lang="en-GB" sz="2800" dirty="0"/>
              <a:t>users what to expect from the </a:t>
            </a:r>
            <a:r>
              <a:rPr lang="en-GB" sz="2800" dirty="0" smtClean="0"/>
              <a:t>content</a:t>
            </a:r>
            <a:endParaRPr lang="en-GB" sz="2800" b="1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works for humans and computers -</a:t>
            </a:r>
            <a:r>
              <a:rPr lang="en-GB" sz="2800" b="1" dirty="0" smtClean="0"/>
              <a:t> highlighting </a:t>
            </a:r>
            <a:r>
              <a:rPr lang="en-GB" sz="2800" b="1" dirty="0"/>
              <a:t>key </a:t>
            </a:r>
            <a:r>
              <a:rPr lang="en-GB" sz="2800" b="1" dirty="0" smtClean="0"/>
              <a:t>phrases </a:t>
            </a:r>
            <a:r>
              <a:rPr lang="en-GB" sz="2800" dirty="0"/>
              <a:t>in bold </a:t>
            </a:r>
            <a:r>
              <a:rPr lang="en-GB" sz="2800" dirty="0" smtClean="0"/>
              <a:t>helps to </a:t>
            </a:r>
            <a:r>
              <a:rPr lang="en-GB" sz="2800" b="1" dirty="0" smtClean="0"/>
              <a:t>improve </a:t>
            </a:r>
            <a:r>
              <a:rPr lang="en-GB" sz="2800" b="1" dirty="0"/>
              <a:t>s</a:t>
            </a:r>
            <a:r>
              <a:rPr lang="en-GB" sz="2800" b="1" dirty="0" smtClean="0"/>
              <a:t>earch engine optimisation</a:t>
            </a:r>
            <a:r>
              <a:rPr lang="en-GB" sz="2800" dirty="0" smtClean="0"/>
              <a:t> (SEO)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045021"/>
            <a:ext cx="7772400" cy="1362075"/>
          </a:xfrm>
        </p:spPr>
        <p:txBody>
          <a:bodyPr/>
          <a:lstStyle/>
          <a:p>
            <a:r>
              <a:rPr lang="en-GB" dirty="0" smtClean="0"/>
              <a:t>1. Be Direct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1544834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0042" y="4036974"/>
            <a:ext cx="7266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Use clear/descriptive page titles and headings </a:t>
            </a:r>
            <a:r>
              <a:rPr lang="en-GB" dirty="0" smtClean="0"/>
              <a:t>so</a:t>
            </a:r>
            <a:r>
              <a:rPr lang="en-GB" b="1" dirty="0" smtClean="0"/>
              <a:t> </a:t>
            </a:r>
            <a:r>
              <a:rPr lang="en-GB" dirty="0" smtClean="0"/>
              <a:t>they can be understood quickly. This is really important for search engines too, so your content appears in the right results. 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Always have a </a:t>
            </a:r>
            <a:r>
              <a:rPr lang="en-GB" b="1" dirty="0" smtClean="0"/>
              <a:t>Brief introduction </a:t>
            </a:r>
            <a:r>
              <a:rPr lang="en-GB" dirty="0" smtClean="0"/>
              <a:t>that</a:t>
            </a:r>
            <a:r>
              <a:rPr lang="en-GB" b="1" dirty="0" smtClean="0"/>
              <a:t> </a:t>
            </a:r>
            <a:r>
              <a:rPr lang="en-GB" dirty="0" smtClean="0"/>
              <a:t>states </a:t>
            </a:r>
            <a:r>
              <a:rPr lang="en-GB" dirty="0"/>
              <a:t>the point of the </a:t>
            </a:r>
            <a:r>
              <a:rPr lang="en-GB" dirty="0" smtClean="0"/>
              <a:t>page, use keywords that your audience is looking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2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60" y="1371600"/>
            <a:ext cx="7965195" cy="53502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You should bold text that: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communicates</a:t>
            </a:r>
            <a:r>
              <a:rPr lang="en-GB" sz="1800" dirty="0" smtClean="0"/>
              <a:t> important information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e</a:t>
            </a:r>
            <a:r>
              <a:rPr lang="en-GB" sz="1800" b="1" dirty="0" smtClean="0"/>
              <a:t>mphasises</a:t>
            </a:r>
            <a:r>
              <a:rPr lang="en-GB" sz="1800" dirty="0" smtClean="0"/>
              <a:t> key points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m</a:t>
            </a:r>
            <a:r>
              <a:rPr lang="en-GB" sz="1800" b="1" dirty="0" smtClean="0"/>
              <a:t>akes sense </a:t>
            </a:r>
            <a:r>
              <a:rPr lang="en-GB" sz="1800" dirty="0" smtClean="0"/>
              <a:t>out of context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c</a:t>
            </a:r>
            <a:r>
              <a:rPr lang="en-GB" sz="1800" b="1" dirty="0" smtClean="0"/>
              <a:t>omplements</a:t>
            </a:r>
            <a:r>
              <a:rPr lang="en-GB" sz="1800" dirty="0" smtClean="0"/>
              <a:t> titles and headings </a:t>
            </a:r>
            <a:endParaRPr lang="en-GB" sz="1800" dirty="0"/>
          </a:p>
          <a:p>
            <a:pPr marL="0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An </a:t>
            </a:r>
            <a:r>
              <a:rPr lang="en-GB" sz="1800" dirty="0"/>
              <a:t>easy way to check if you’ve used bold effectively is to </a:t>
            </a:r>
            <a:r>
              <a:rPr lang="en-GB" sz="1800" b="1" dirty="0"/>
              <a:t>collect your bold phrases into one list</a:t>
            </a:r>
            <a:r>
              <a:rPr lang="en-GB" sz="1800" dirty="0"/>
              <a:t>. If you gave this list to </a:t>
            </a:r>
            <a:r>
              <a:rPr lang="en-GB" sz="1800" dirty="0" smtClean="0"/>
              <a:t>someone, </a:t>
            </a:r>
            <a:r>
              <a:rPr lang="en-GB" sz="1800" dirty="0"/>
              <a:t>would they </a:t>
            </a:r>
            <a:r>
              <a:rPr lang="en-GB" sz="1800" dirty="0" smtClean="0"/>
              <a:t>understand what the page is about?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Always </a:t>
            </a:r>
            <a:r>
              <a:rPr lang="en-GB" sz="1800" b="1" dirty="0" smtClean="0"/>
              <a:t>add bold after </a:t>
            </a:r>
            <a:r>
              <a:rPr lang="en-GB" sz="1800" dirty="0" smtClean="0"/>
              <a:t>you’ve finished </a:t>
            </a:r>
            <a:r>
              <a:rPr lang="en-GB" sz="1800" b="1" dirty="0" smtClean="0"/>
              <a:t>creating </a:t>
            </a:r>
            <a:r>
              <a:rPr lang="en-US" sz="1800" b="1" dirty="0" smtClean="0">
                <a:ea typeface="ＭＳ Ｐゴシック" charset="0"/>
              </a:rPr>
              <a:t>your content</a:t>
            </a:r>
            <a:r>
              <a:rPr lang="en-US" sz="1800" dirty="0" smtClean="0">
                <a:ea typeface="ＭＳ Ｐゴシック" charset="0"/>
              </a:rPr>
              <a:t>.</a:t>
            </a:r>
            <a:endParaRPr lang="en-GB" sz="1800" dirty="0"/>
          </a:p>
          <a:p>
            <a:pPr>
              <a:lnSpc>
                <a:spcPct val="150000"/>
              </a:lnSpc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9095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98" y="1964986"/>
            <a:ext cx="8210145" cy="3920247"/>
          </a:xfrm>
        </p:spPr>
        <p:txBody>
          <a:bodyPr>
            <a:noAutofit/>
          </a:bodyPr>
          <a:lstStyle/>
          <a:p>
            <a:pPr marL="0" indent="0">
              <a:spcAft>
                <a:spcPct val="25000"/>
              </a:spcAft>
              <a:buClr>
                <a:srgbClr val="163462"/>
              </a:buClr>
              <a:buNone/>
            </a:pPr>
            <a:r>
              <a:rPr lang="en-GB" sz="2800" dirty="0" smtClean="0"/>
              <a:t>Bold is the only formatting you should use to add emphasis. Don’t:</a:t>
            </a:r>
            <a:endParaRPr lang="en-GB" sz="2800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make </a:t>
            </a:r>
            <a:r>
              <a:rPr lang="en-GB" sz="2400" dirty="0"/>
              <a:t>entire sentences or paragraphs bold</a:t>
            </a:r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make </a:t>
            </a:r>
            <a:r>
              <a:rPr lang="en-GB" sz="2400" dirty="0"/>
              <a:t>too many individual words bold</a:t>
            </a:r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 </a:t>
            </a:r>
            <a:r>
              <a:rPr lang="en-GB" sz="2400" i="1" dirty="0" smtClean="0"/>
              <a:t>italics </a:t>
            </a:r>
            <a:r>
              <a:rPr lang="en-GB" sz="2400" dirty="0" smtClean="0"/>
              <a:t>for emphasis – hard to read online</a:t>
            </a:r>
            <a:endParaRPr lang="en-GB" sz="2400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 </a:t>
            </a:r>
            <a:r>
              <a:rPr lang="en-GB" sz="2400" u="sng" dirty="0" smtClean="0"/>
              <a:t>underline</a:t>
            </a:r>
            <a:r>
              <a:rPr lang="en-GB" sz="2400" dirty="0" smtClean="0"/>
              <a:t> text for emphasis – ONLY used for hyperlinks</a:t>
            </a:r>
            <a:endParaRPr lang="en-GB" sz="2400" dirty="0"/>
          </a:p>
          <a:p>
            <a:pPr lvl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 CAPITAL LETTERS for emphasis – too </a:t>
            </a:r>
            <a:r>
              <a:rPr lang="en-GB" sz="2400" dirty="0" err="1" smtClean="0"/>
              <a:t>shouty</a:t>
            </a:r>
            <a:r>
              <a:rPr lang="en-GB" sz="2400" dirty="0" smtClean="0"/>
              <a:t>!</a:t>
            </a:r>
            <a:endParaRPr lang="en-US" sz="2400" dirty="0">
              <a:solidFill>
                <a:srgbClr val="666666"/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016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491440"/>
            <a:ext cx="7772400" cy="1362075"/>
          </a:xfrm>
        </p:spPr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. Be Conversational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1991253"/>
            <a:ext cx="7772400" cy="1389865"/>
          </a:xfrm>
        </p:spPr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50591" y="4298566"/>
            <a:ext cx="7052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 </a:t>
            </a:r>
            <a:r>
              <a:rPr lang="en-GB" b="1" dirty="0"/>
              <a:t>friendly and welcoming tone of </a:t>
            </a:r>
            <a:r>
              <a:rPr lang="en-GB" b="1" dirty="0" smtClean="0"/>
              <a:t>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Imagine </a:t>
            </a:r>
            <a:r>
              <a:rPr lang="en-GB" dirty="0"/>
              <a:t>you’re talking to the reader and </a:t>
            </a:r>
            <a:r>
              <a:rPr lang="en-GB" b="1" dirty="0"/>
              <a:t>write as you’d </a:t>
            </a:r>
            <a:r>
              <a:rPr lang="en-GB" b="1" dirty="0" smtClean="0"/>
              <a:t>speak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2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66800" y="2434107"/>
            <a:ext cx="5943600" cy="33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5263" indent="-195263" algn="l">
              <a:spcAft>
                <a:spcPct val="25000"/>
              </a:spcAft>
              <a:buClr>
                <a:srgbClr val="163462"/>
              </a:buClr>
            </a:pPr>
            <a:endParaRPr lang="en-US" sz="2200" dirty="0" smtClean="0">
              <a:solidFill>
                <a:srgbClr val="666666"/>
              </a:solidFill>
            </a:endParaRPr>
          </a:p>
          <a:p>
            <a:pPr marL="195263" indent="-195263" algn="l">
              <a:spcAft>
                <a:spcPct val="25000"/>
              </a:spcAft>
              <a:buClr>
                <a:srgbClr val="FF925C"/>
              </a:buClr>
            </a:pPr>
            <a:endParaRPr lang="en-US" sz="2200" dirty="0">
              <a:solidFill>
                <a:srgbClr val="66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Tone of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W</a:t>
            </a:r>
            <a:r>
              <a:rPr lang="en-GB" dirty="0" smtClean="0"/>
              <a:t>rite in a conversational tone, be </a:t>
            </a:r>
            <a:r>
              <a:rPr lang="en-GB" b="1" dirty="0" smtClean="0"/>
              <a:t>friendly </a:t>
            </a:r>
            <a:r>
              <a:rPr lang="en-GB" b="1" dirty="0"/>
              <a:t>and </a:t>
            </a:r>
            <a:r>
              <a:rPr lang="en-GB" b="1" dirty="0" smtClean="0"/>
              <a:t>welcoming: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dirty="0"/>
              <a:t>address the </a:t>
            </a:r>
            <a:r>
              <a:rPr lang="en-GB" sz="2500" dirty="0" smtClean="0"/>
              <a:t>audience as 'you‘ – ‘You can find out more about’</a:t>
            </a:r>
            <a:endParaRPr lang="en-GB" sz="25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b="1" dirty="0"/>
              <a:t>contractions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smtClean="0"/>
              <a:t>we’ll, you’re</a:t>
            </a:r>
            <a:endParaRPr lang="en-GB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use simple </a:t>
            </a:r>
            <a:r>
              <a:rPr lang="en-GB" b="1" dirty="0"/>
              <a:t>short </a:t>
            </a:r>
            <a:r>
              <a:rPr lang="en-GB" b="1" dirty="0" smtClean="0"/>
              <a:t>words and clear language:</a:t>
            </a:r>
          </a:p>
          <a:p>
            <a:pPr marL="1431648" lvl="3" indent="-174348" defTabSz="456558">
              <a:buFont typeface="Arial" panose="020B0604020202020204" pitchFamily="34" charset="0"/>
              <a:buChar char="•"/>
            </a:pPr>
            <a:r>
              <a:rPr lang="en-GB" dirty="0"/>
              <a:t>'before’ not 'in advance of‘</a:t>
            </a:r>
          </a:p>
          <a:p>
            <a:pPr marL="1431648" lvl="3" indent="-174348" defTabSz="456558">
              <a:buFont typeface="Arial" panose="020B0604020202020204" pitchFamily="34" charset="0"/>
              <a:buChar char="•"/>
            </a:pPr>
            <a:r>
              <a:rPr lang="en-GB" dirty="0"/>
              <a:t> 'send' not 'transmit</a:t>
            </a:r>
            <a:r>
              <a:rPr lang="en-GB" dirty="0" smtClean="0"/>
              <a:t>‘</a:t>
            </a:r>
            <a:endParaRPr lang="en-GB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Always remove </a:t>
            </a:r>
            <a:r>
              <a:rPr lang="en-GB" b="1" dirty="0"/>
              <a:t>jargon  </a:t>
            </a:r>
            <a:r>
              <a:rPr lang="en-GB" dirty="0"/>
              <a:t>to reduce </a:t>
            </a:r>
            <a:r>
              <a:rPr lang="en-GB" dirty="0" smtClean="0"/>
              <a:t>formality, and increase understanding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cut caveats </a:t>
            </a:r>
            <a:r>
              <a:rPr lang="en-GB" dirty="0" smtClean="0"/>
              <a:t>like ‘please note’ </a:t>
            </a:r>
            <a:endParaRPr lang="en-GB" dirty="0"/>
          </a:p>
          <a:p>
            <a:pPr marL="0" indent="0" defTabSz="456558">
              <a:buNone/>
            </a:pPr>
            <a:endParaRPr lang="en-GB" dirty="0" smtClean="0"/>
          </a:p>
          <a:p>
            <a:pPr marL="0" indent="0" defTabSz="456558">
              <a:buNone/>
            </a:pPr>
            <a:r>
              <a:rPr lang="en-GB" dirty="0" smtClean="0"/>
              <a:t>See </a:t>
            </a:r>
            <a:r>
              <a:rPr lang="en-GB" dirty="0"/>
              <a:t>the </a:t>
            </a:r>
            <a:r>
              <a:rPr lang="en-GB" dirty="0">
                <a:hlinkClick r:id="rId3"/>
              </a:rPr>
              <a:t>Plain English Guide</a:t>
            </a:r>
            <a:r>
              <a:rPr lang="en-GB" dirty="0"/>
              <a:t> (PDF: 174KB) for other ways to simplify your language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Be Active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5 Tips for Writing for the 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8" y="1630496"/>
            <a:ext cx="7799943" cy="49906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 smtClean="0"/>
              <a:t>Using an </a:t>
            </a:r>
            <a:r>
              <a:rPr lang="en-GB" b="1" dirty="0" smtClean="0"/>
              <a:t>active voice</a:t>
            </a:r>
            <a:r>
              <a:rPr lang="en-GB" dirty="0" smtClean="0"/>
              <a:t> </a:t>
            </a:r>
            <a:r>
              <a:rPr lang="en-GB" dirty="0"/>
              <a:t>rather than </a:t>
            </a:r>
            <a:r>
              <a:rPr lang="en-GB" dirty="0" smtClean="0"/>
              <a:t>passive voice: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helps with your conversational style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encourages your users to engage with your content 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helps your users complete their tasks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‘you write great web content’ </a:t>
            </a:r>
            <a:endParaRPr lang="en-GB" dirty="0" smtClean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 smtClean="0">
                <a:cs typeface="Arial" panose="020B0604020202020204" pitchFamily="34" charset="0"/>
              </a:rPr>
              <a:t>not</a:t>
            </a:r>
            <a:r>
              <a:rPr lang="en-GB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‘great web content is written by the </a:t>
            </a:r>
            <a:r>
              <a:rPr lang="en-GB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team’</a:t>
            </a:r>
            <a:endParaRPr lang="en-GB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Voice Examples</a:t>
            </a: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1513" y="388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876" y="2338739"/>
            <a:ext cx="8025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2060"/>
                </a:solidFill>
              </a:rPr>
              <a:t>Active voice: </a:t>
            </a:r>
            <a:r>
              <a:rPr lang="en-GB" dirty="0">
                <a:solidFill>
                  <a:srgbClr val="002060"/>
                </a:solidFill>
              </a:rPr>
              <a:t>Someone has cleaned the windows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/>
              <a:t>Passive voice: </a:t>
            </a:r>
            <a:r>
              <a:rPr lang="en-GB" dirty="0"/>
              <a:t>The windows have been </a:t>
            </a:r>
            <a:r>
              <a:rPr lang="en-GB" dirty="0" smtClean="0"/>
              <a:t>cleaned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12650" y="3721636"/>
            <a:ext cx="619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002060"/>
                </a:solidFill>
              </a:rPr>
              <a:t>Active voice: The girl was washing the dog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Passive voice: </a:t>
            </a:r>
            <a:r>
              <a:rPr lang="en-GB" dirty="0"/>
              <a:t>The dog was being washed by the girl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8876" y="4996779"/>
            <a:ext cx="619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002060"/>
                </a:solidFill>
              </a:rPr>
              <a:t>Active voice: </a:t>
            </a:r>
            <a:r>
              <a:rPr lang="en-GB" dirty="0">
                <a:solidFill>
                  <a:srgbClr val="002060"/>
                </a:solidFill>
              </a:rPr>
              <a:t>Beautiful giraffes roam the </a:t>
            </a:r>
            <a:r>
              <a:rPr lang="en-GB" dirty="0" smtClean="0">
                <a:solidFill>
                  <a:srgbClr val="002060"/>
                </a:solidFill>
              </a:rPr>
              <a:t>savannah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Passive </a:t>
            </a:r>
            <a:r>
              <a:rPr lang="en-GB" dirty="0" smtClean="0"/>
              <a:t>voice: </a:t>
            </a:r>
            <a:r>
              <a:rPr lang="en-GB" dirty="0"/>
              <a:t>The savannah is roamed by beautiful giraffes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1365333"/>
            <a:ext cx="8025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rgbClr val="002060"/>
                </a:solidFill>
              </a:rPr>
              <a:t>Use active voice in your content, then it’s naturally direct: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85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66800" y="2434107"/>
            <a:ext cx="5943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5263" indent="-195263" algn="l">
              <a:spcAft>
                <a:spcPct val="25000"/>
              </a:spcAft>
              <a:buClr>
                <a:srgbClr val="163462"/>
              </a:buClr>
            </a:pPr>
            <a:endParaRPr lang="en-US" sz="2200" dirty="0" smtClean="0">
              <a:solidFill>
                <a:srgbClr val="666666"/>
              </a:solidFill>
            </a:endParaRPr>
          </a:p>
          <a:p>
            <a:pPr marL="195263" indent="-195263" algn="l">
              <a:spcAft>
                <a:spcPct val="25000"/>
              </a:spcAft>
              <a:buClr>
                <a:srgbClr val="FF925C"/>
              </a:buClr>
            </a:pPr>
            <a:endParaRPr lang="en-US" sz="2200" dirty="0">
              <a:solidFill>
                <a:srgbClr val="66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Helpful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Your aim is to </a:t>
            </a:r>
            <a:r>
              <a:rPr lang="en-GB" b="1" dirty="0"/>
              <a:t>help a user find an answer </a:t>
            </a:r>
            <a:r>
              <a:rPr lang="en-GB" dirty="0"/>
              <a:t>or </a:t>
            </a:r>
            <a:r>
              <a:rPr lang="en-GB" b="1" dirty="0"/>
              <a:t>complete a task</a:t>
            </a:r>
            <a:r>
              <a:rPr lang="en-GB" dirty="0"/>
              <a:t>, not to keep them on your </a:t>
            </a:r>
            <a:r>
              <a:rPr lang="en-GB" dirty="0" smtClean="0"/>
              <a:t>website</a:t>
            </a:r>
            <a:r>
              <a:rPr lang="en-GB" dirty="0"/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f </a:t>
            </a:r>
            <a:r>
              <a:rPr lang="en-GB" dirty="0"/>
              <a:t>you want them to </a:t>
            </a:r>
            <a:r>
              <a:rPr lang="en-GB" b="1" dirty="0"/>
              <a:t>complete a task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help them with your words </a:t>
            </a:r>
            <a:r>
              <a:rPr lang="en-GB" dirty="0" smtClean="0"/>
              <a:t>and hyperlinks</a:t>
            </a:r>
            <a:endParaRPr lang="en-GB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link </a:t>
            </a:r>
            <a:r>
              <a:rPr lang="en-GB" b="1" dirty="0"/>
              <a:t>to relevant content </a:t>
            </a:r>
            <a:r>
              <a:rPr lang="en-GB" dirty="0"/>
              <a:t>elsewhere - </a:t>
            </a:r>
            <a:r>
              <a:rPr lang="en-GB" b="1" dirty="0" smtClean="0"/>
              <a:t>don't </a:t>
            </a:r>
            <a:r>
              <a:rPr lang="en-GB" b="1" dirty="0"/>
              <a:t>duplicate </a:t>
            </a:r>
            <a:r>
              <a:rPr lang="en-GB" b="1" dirty="0" smtClean="0"/>
              <a:t>content </a:t>
            </a:r>
            <a:r>
              <a:rPr lang="en-GB" dirty="0"/>
              <a:t>on your site if it's somewhere more appropriate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do </a:t>
            </a:r>
            <a:r>
              <a:rPr lang="en-GB" dirty="0"/>
              <a:t>you need to </a:t>
            </a:r>
            <a:r>
              <a:rPr lang="en-GB" b="1" dirty="0"/>
              <a:t>introduce something to them</a:t>
            </a:r>
            <a:r>
              <a:rPr lang="en-GB" dirty="0"/>
              <a:t>: a video, related content, contact details?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2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8" y="1729648"/>
            <a:ext cx="8180143" cy="4461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Hyperlinks </a:t>
            </a:r>
            <a:r>
              <a:rPr lang="en-GB" sz="2000" b="1" dirty="0"/>
              <a:t>help you to write actively, </a:t>
            </a:r>
            <a:r>
              <a:rPr lang="en-GB" sz="2000" dirty="0"/>
              <a:t>support scan-reading and enhance search engine </a:t>
            </a:r>
            <a:r>
              <a:rPr lang="en-GB" sz="2000" dirty="0" smtClean="0"/>
              <a:t>optimisation. They:</a:t>
            </a:r>
          </a:p>
          <a:p>
            <a:pPr marL="0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help highlight </a:t>
            </a:r>
            <a:r>
              <a:rPr lang="en-GB" sz="2000" dirty="0"/>
              <a:t>keywords </a:t>
            </a:r>
            <a:r>
              <a:rPr lang="en-GB" sz="2000" dirty="0" smtClean="0"/>
              <a:t>because they </a:t>
            </a:r>
            <a:r>
              <a:rPr lang="en-GB" sz="2000" b="1" u="sng" dirty="0" smtClean="0"/>
              <a:t>underline</a:t>
            </a:r>
            <a:endParaRPr lang="en-GB" sz="2000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give active instructions – should prompt you to do something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offer </a:t>
            </a:r>
            <a:r>
              <a:rPr lang="en-GB" sz="2000" dirty="0"/>
              <a:t>a next step: place </a:t>
            </a:r>
            <a:r>
              <a:rPr lang="en-GB" sz="2000" dirty="0" smtClean="0"/>
              <a:t>links </a:t>
            </a:r>
            <a:r>
              <a:rPr lang="en-GB" sz="2000" b="1" dirty="0" smtClean="0"/>
              <a:t>at </a:t>
            </a:r>
            <a:r>
              <a:rPr lang="en-GB" sz="2000" b="1" dirty="0"/>
              <a:t>the end </a:t>
            </a:r>
            <a:r>
              <a:rPr lang="en-GB" sz="2000" dirty="0"/>
              <a:t>of your content </a:t>
            </a: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are always descriptive – do not use ‘</a:t>
            </a:r>
            <a:r>
              <a:rPr lang="en-GB" sz="2000" dirty="0"/>
              <a:t>click here’</a:t>
            </a:r>
            <a:r>
              <a:rPr lang="en-GB" sz="2000" b="1" dirty="0"/>
              <a:t> </a:t>
            </a:r>
            <a:r>
              <a:rPr lang="en-GB" sz="2000" dirty="0"/>
              <a:t>or ‘download’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 smtClean="0"/>
              <a:t>must work – </a:t>
            </a:r>
            <a:r>
              <a:rPr lang="en-GB" sz="2000" dirty="0" smtClean="0"/>
              <a:t>check that they go to the destination page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But don’t </a:t>
            </a:r>
            <a:r>
              <a:rPr lang="en-GB" sz="2000" dirty="0" smtClean="0"/>
              <a:t>group </a:t>
            </a:r>
            <a:r>
              <a:rPr lang="en-GB" sz="2000" dirty="0"/>
              <a:t>too many </a:t>
            </a:r>
            <a:r>
              <a:rPr lang="en-GB" sz="2000" dirty="0" smtClean="0"/>
              <a:t>together – it’s </a:t>
            </a:r>
            <a:r>
              <a:rPr lang="en-GB" sz="2000" b="1" dirty="0"/>
              <a:t>harder for mobile</a:t>
            </a:r>
            <a:r>
              <a:rPr lang="en-GB" sz="2000" dirty="0"/>
              <a:t> readers to hit the link </a:t>
            </a:r>
            <a:r>
              <a:rPr lang="en-GB" sz="2000" dirty="0" smtClean="0"/>
              <a:t>targets on smaller screens.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80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Hyperlink Standards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2027" y="2027104"/>
            <a:ext cx="7799943" cy="3657600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31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Hyperlinks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 smtClean="0"/>
              <a:t>are </a:t>
            </a:r>
            <a:r>
              <a:rPr lang="en-GB" sz="3200" b="1" dirty="0"/>
              <a:t>descriptive</a:t>
            </a:r>
            <a:r>
              <a:rPr lang="en-GB" sz="3200" dirty="0"/>
              <a:t> and meaningful </a:t>
            </a:r>
            <a:endParaRPr lang="en-GB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link </a:t>
            </a:r>
            <a:r>
              <a:rPr lang="en-GB" sz="3200" b="1" dirty="0"/>
              <a:t>phrases </a:t>
            </a:r>
            <a:r>
              <a:rPr lang="en-GB" sz="3200" dirty="0"/>
              <a:t>of 3-4 words not entire sentences or </a:t>
            </a:r>
            <a:r>
              <a:rPr lang="en-GB" sz="3200" dirty="0" smtClean="0"/>
              <a:t>paragraphs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 smtClean="0"/>
              <a:t>always </a:t>
            </a:r>
            <a:r>
              <a:rPr lang="en-GB" sz="3200" dirty="0"/>
              <a:t>open destination content in same window – users </a:t>
            </a:r>
            <a:r>
              <a:rPr lang="en-GB" sz="3200" dirty="0" smtClean="0"/>
              <a:t>can choose to </a:t>
            </a:r>
            <a:r>
              <a:rPr lang="en-GB" sz="3200" dirty="0"/>
              <a:t>open a new tab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5" name="Picture 5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9361" y="7011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10B24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GB" smtClean="0"/>
              <a:t>Writing Web Content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7182" y="1757157"/>
            <a:ext cx="556369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Corporate Web Development Training:</a:t>
            </a:r>
          </a:p>
          <a:p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1857" y="2908571"/>
            <a:ext cx="5956201" cy="2159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52759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Part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Complete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Be </a:t>
            </a:r>
            <a:r>
              <a:rPr lang="en-GB" sz="1800" b="1" dirty="0" smtClean="0"/>
              <a:t>direct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 smtClean="0"/>
              <a:t>Be concise</a:t>
            </a:r>
            <a:endParaRPr lang="en-GB" sz="18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Make content </a:t>
            </a:r>
            <a:r>
              <a:rPr lang="en-GB" sz="1800" b="1" dirty="0" err="1" smtClean="0"/>
              <a:t>scannable</a:t>
            </a:r>
            <a:endParaRPr lang="en-GB" sz="1800" b="1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/>
              <a:t>B</a:t>
            </a:r>
            <a:r>
              <a:rPr lang="en-GB" sz="1800" dirty="0" smtClean="0"/>
              <a:t>e </a:t>
            </a:r>
            <a:r>
              <a:rPr lang="en-GB" sz="1800" b="1" dirty="0" smtClean="0"/>
              <a:t>conversational</a:t>
            </a:r>
            <a:endParaRPr lang="en-GB" sz="18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GB" sz="1800" dirty="0"/>
              <a:t>Be </a:t>
            </a:r>
            <a:r>
              <a:rPr lang="en-GB" sz="1800" b="1" dirty="0"/>
              <a:t>active </a:t>
            </a:r>
            <a:r>
              <a:rPr lang="en-GB" sz="1800" dirty="0" smtClean="0">
                <a:solidFill>
                  <a:srgbClr val="052759"/>
                </a:solidFill>
              </a:rPr>
              <a:t>  </a:t>
            </a:r>
            <a:endParaRPr lang="en-GB" sz="1800" dirty="0">
              <a:solidFill>
                <a:srgbClr val="05275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8" y="3348559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75" y="3771900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46" y="4687111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1" y="4243574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26" y="515317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Headings &amp; Page Titles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379"/>
            <a:ext cx="8472791" cy="51100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/>
              <a:t>Headings and page titles are </a:t>
            </a:r>
            <a:r>
              <a:rPr lang="en-GB" sz="1800" b="1" dirty="0" smtClean="0"/>
              <a:t>very important. </a:t>
            </a:r>
          </a:p>
          <a:p>
            <a:pPr marL="0" lvl="0" indent="0">
              <a:buNone/>
            </a:pPr>
            <a:endParaRPr lang="en-GB" sz="1800" b="1" dirty="0"/>
          </a:p>
          <a:p>
            <a:pPr marL="0" lvl="0" indent="0">
              <a:buNone/>
            </a:pPr>
            <a:r>
              <a:rPr lang="en-GB" sz="1800" b="1" dirty="0" smtClean="0"/>
              <a:t>They are signposts to your content.</a:t>
            </a:r>
          </a:p>
          <a:p>
            <a:pPr marL="0" lv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They are </a:t>
            </a:r>
            <a:r>
              <a:rPr lang="en-GB" sz="1800" b="1" dirty="0"/>
              <a:t>crucial to helping people find your </a:t>
            </a:r>
            <a:r>
              <a:rPr lang="en-GB" sz="1800" b="1" dirty="0" smtClean="0"/>
              <a:t>page: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they </a:t>
            </a:r>
            <a:r>
              <a:rPr lang="en-GB" sz="1800" dirty="0"/>
              <a:t>will pull people into your site from a </a:t>
            </a:r>
            <a:r>
              <a:rPr lang="en-GB" sz="1800" dirty="0" smtClean="0"/>
              <a:t>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f </a:t>
            </a:r>
            <a:r>
              <a:rPr lang="en-GB" sz="1800" dirty="0"/>
              <a:t>they are already on your site, they confirm to readers they are on the right </a:t>
            </a:r>
            <a:r>
              <a:rPr lang="en-GB" sz="1800" dirty="0" smtClean="0"/>
              <a:t>page</a:t>
            </a:r>
            <a:endParaRPr lang="en-GB" sz="1800" dirty="0"/>
          </a:p>
          <a:p>
            <a:pPr marL="0" lv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r>
              <a:rPr lang="en-GB" sz="1800" dirty="0" smtClean="0"/>
              <a:t>They can also</a:t>
            </a:r>
            <a:r>
              <a:rPr lang="en-GB" sz="1800" b="1" dirty="0" smtClean="0"/>
              <a:t> </a:t>
            </a:r>
            <a:r>
              <a:rPr lang="en-GB" sz="1800" dirty="0" smtClean="0"/>
              <a:t>appear </a:t>
            </a:r>
            <a:r>
              <a:rPr lang="en-GB" sz="1800" dirty="0"/>
              <a:t>in many </a:t>
            </a:r>
            <a:r>
              <a:rPr lang="en-GB" sz="1800" b="1" dirty="0"/>
              <a:t>different </a:t>
            </a:r>
            <a:r>
              <a:rPr lang="en-GB" sz="1800" b="1" dirty="0" smtClean="0"/>
              <a:t>formats:</a:t>
            </a:r>
            <a:endParaRPr lang="en-GB" sz="18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they are the first thing your audience will see in search </a:t>
            </a:r>
            <a:r>
              <a:rPr lang="en-GB" sz="1800" dirty="0"/>
              <a:t>results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t</a:t>
            </a:r>
            <a:r>
              <a:rPr lang="en-GB" sz="1800" dirty="0" smtClean="0"/>
              <a:t>hey appear as links </a:t>
            </a:r>
            <a:r>
              <a:rPr lang="en-GB" sz="1800" dirty="0"/>
              <a:t>on home pages, </a:t>
            </a:r>
            <a:r>
              <a:rPr lang="en-GB" sz="1800" dirty="0" smtClean="0"/>
              <a:t>or in sidebar navigation</a:t>
            </a:r>
            <a:endParaRPr lang="en-GB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n social media posts</a:t>
            </a:r>
            <a:endParaRPr lang="en-GB" sz="1800" dirty="0"/>
          </a:p>
          <a:p>
            <a:pPr marL="57150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219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Headings &amp; Page Titles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3" y="1864665"/>
            <a:ext cx="8677073" cy="5255984"/>
          </a:xfrm>
        </p:spPr>
        <p:txBody>
          <a:bodyPr>
            <a:noAutofit/>
          </a:bodyPr>
          <a:lstStyle/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Front load </a:t>
            </a:r>
            <a:r>
              <a:rPr lang="en-GB" sz="1800" b="1" dirty="0" smtClean="0"/>
              <a:t>them </a:t>
            </a:r>
            <a:r>
              <a:rPr lang="en-GB" sz="1800" b="1" dirty="0"/>
              <a:t>so the most important words are at the beginning. </a:t>
            </a:r>
            <a:r>
              <a:rPr lang="en-GB" sz="1800" dirty="0"/>
              <a:t>This </a:t>
            </a:r>
            <a:r>
              <a:rPr lang="en-GB" sz="1800" dirty="0" smtClean="0"/>
              <a:t>helps </a:t>
            </a:r>
            <a:r>
              <a:rPr lang="en-GB" sz="1800" dirty="0"/>
              <a:t>scan </a:t>
            </a:r>
            <a:r>
              <a:rPr lang="en-GB" sz="1800" dirty="0" smtClean="0"/>
              <a:t>reading,  making </a:t>
            </a:r>
            <a:r>
              <a:rPr lang="en-GB" sz="1800" dirty="0"/>
              <a:t>it easier and quicker for people to understand your </a:t>
            </a:r>
            <a:r>
              <a:rPr lang="en-GB" sz="1800" dirty="0" smtClean="0"/>
              <a:t>content.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Use keywords about your subject. </a:t>
            </a:r>
            <a:r>
              <a:rPr lang="en-GB" sz="1800" dirty="0" smtClean="0"/>
              <a:t>This</a:t>
            </a:r>
            <a:r>
              <a:rPr lang="en-GB" sz="1800" b="1" dirty="0" smtClean="0"/>
              <a:t> </a:t>
            </a:r>
            <a:r>
              <a:rPr lang="en-GB" sz="1800" dirty="0" smtClean="0"/>
              <a:t>helps with better search engine ranking for </a:t>
            </a:r>
            <a:r>
              <a:rPr lang="en-GB" sz="1800" dirty="0"/>
              <a:t>your page, and also supports scan </a:t>
            </a:r>
            <a:r>
              <a:rPr lang="en-GB" sz="1800" dirty="0" smtClean="0"/>
              <a:t>reading.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Try to </a:t>
            </a:r>
            <a:r>
              <a:rPr lang="en-GB" sz="1800" b="1" dirty="0" smtClean="0"/>
              <a:t>Keep </a:t>
            </a:r>
            <a:r>
              <a:rPr lang="en-GB" sz="1800" b="1" dirty="0"/>
              <a:t>them short </a:t>
            </a:r>
            <a:r>
              <a:rPr lang="en-GB" sz="1800" dirty="0"/>
              <a:t>so </a:t>
            </a:r>
            <a:r>
              <a:rPr lang="en-GB" sz="1800" dirty="0" smtClean="0"/>
              <a:t>they’re </a:t>
            </a:r>
            <a:r>
              <a:rPr lang="en-GB" sz="1800" dirty="0"/>
              <a:t>easier </a:t>
            </a:r>
            <a:r>
              <a:rPr lang="en-GB" sz="1800" dirty="0" smtClean="0"/>
              <a:t>faster to read.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Be </a:t>
            </a:r>
            <a:r>
              <a:rPr lang="en-GB" sz="1800" b="1" dirty="0"/>
              <a:t>clear and descriptive </a:t>
            </a:r>
            <a:r>
              <a:rPr lang="en-GB" sz="1800" dirty="0"/>
              <a:t>so it’s easy to see the </a:t>
            </a:r>
            <a:r>
              <a:rPr lang="en-GB" sz="1800" dirty="0" smtClean="0"/>
              <a:t>relevance of your page. </a:t>
            </a:r>
            <a:r>
              <a:rPr lang="en-GB" sz="1800" dirty="0"/>
              <a:t>This </a:t>
            </a:r>
            <a:r>
              <a:rPr lang="en-GB" sz="1800" dirty="0" smtClean="0"/>
              <a:t>tells readers </a:t>
            </a:r>
            <a:r>
              <a:rPr lang="en-GB" sz="1800" dirty="0"/>
              <a:t>they are in the right </a:t>
            </a:r>
            <a:r>
              <a:rPr lang="en-GB" sz="1800" dirty="0" smtClean="0"/>
              <a:t>place. 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Always </a:t>
            </a:r>
            <a:r>
              <a:rPr lang="en-GB" sz="1800" b="1" dirty="0"/>
              <a:t>avoid jargon or word play. </a:t>
            </a:r>
            <a:r>
              <a:rPr lang="en-GB" sz="1800" dirty="0"/>
              <a:t>Most people are on a task to find </a:t>
            </a:r>
            <a:r>
              <a:rPr lang="en-GB" sz="1800" dirty="0" smtClean="0"/>
              <a:t>information. They will </a:t>
            </a:r>
            <a:r>
              <a:rPr lang="en-GB" sz="1800" dirty="0"/>
              <a:t>just ignore irrelevant/incomprehensible things to get to their </a:t>
            </a:r>
            <a:r>
              <a:rPr lang="en-GB" sz="1800" dirty="0" smtClean="0"/>
              <a:t>destination.</a:t>
            </a:r>
            <a:endParaRPr lang="en-GB" sz="1800" dirty="0"/>
          </a:p>
          <a:p>
            <a:pPr marL="0" lvl="0" indent="0">
              <a:buNone/>
            </a:pPr>
            <a:endParaRPr lang="en-GB" sz="1800" dirty="0" smtClean="0"/>
          </a:p>
          <a:p>
            <a:pPr marL="57150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162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7036" r="13171"/>
          <a:stretch/>
        </p:blipFill>
        <p:spPr bwMode="auto">
          <a:xfrm>
            <a:off x="742043" y="1608463"/>
            <a:ext cx="3157929" cy="51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043" y="2264471"/>
            <a:ext cx="3062827" cy="894153"/>
          </a:xfrm>
          <a:prstGeom prst="rect">
            <a:avLst/>
          </a:prstGeom>
          <a:noFill/>
          <a:ln w="38100">
            <a:solidFill>
              <a:srgbClr val="C10B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2042" y="4280556"/>
            <a:ext cx="3062827" cy="317660"/>
          </a:xfrm>
          <a:prstGeom prst="rect">
            <a:avLst/>
          </a:prstGeom>
          <a:noFill/>
          <a:ln w="38100">
            <a:solidFill>
              <a:srgbClr val="C10B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Title Examples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05051" y="2148289"/>
            <a:ext cx="34851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52759"/>
                </a:solidFill>
              </a:rPr>
              <a:t>Descriptive title</a:t>
            </a:r>
          </a:p>
          <a:p>
            <a:r>
              <a:rPr lang="en-GB" dirty="0"/>
              <a:t>Gives a good idea of what you can expect if you choose to read the full article.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05051" y="3982663"/>
            <a:ext cx="34851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52759"/>
                </a:solidFill>
              </a:rPr>
              <a:t>Vague title</a:t>
            </a:r>
          </a:p>
          <a:p>
            <a:r>
              <a:rPr lang="en-GB" dirty="0"/>
              <a:t>This could literally be about any topic – most people won’t bother to read the summary or read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2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Titles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82186"/>
            <a:ext cx="7645708" cy="2674640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74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Our Standards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b="1" dirty="0" smtClean="0"/>
              <a:t>50 characters </a:t>
            </a:r>
            <a:r>
              <a:rPr lang="en-GB" sz="7400" dirty="0" smtClean="0"/>
              <a:t>(including spaces)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b="1" dirty="0" smtClean="0"/>
              <a:t>Heading Level 1 (H1)</a:t>
            </a:r>
            <a:r>
              <a:rPr lang="en-GB" sz="7400" dirty="0" smtClean="0"/>
              <a:t> for </a:t>
            </a:r>
            <a:r>
              <a:rPr lang="en-GB" sz="7400" b="1" dirty="0" smtClean="0"/>
              <a:t>page titles</a:t>
            </a:r>
            <a:r>
              <a:rPr lang="en-GB" sz="7400" dirty="0" smtClean="0"/>
              <a:t> using </a:t>
            </a:r>
            <a:r>
              <a:rPr lang="en-GB" sz="7400" b="1" dirty="0" smtClean="0"/>
              <a:t>title case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dirty="0" smtClean="0"/>
              <a:t>Menu items also use </a:t>
            </a:r>
            <a:r>
              <a:rPr lang="en-GB" sz="7400" b="1" dirty="0"/>
              <a:t>title </a:t>
            </a:r>
            <a:r>
              <a:rPr lang="en-GB" sz="7400" b="1" dirty="0" smtClean="0"/>
              <a:t>case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7400" dirty="0" smtClean="0"/>
              <a:t>Only use </a:t>
            </a:r>
            <a:r>
              <a:rPr lang="en-GB" sz="7400" b="1" dirty="0" smtClean="0"/>
              <a:t>ampersands in side menus</a:t>
            </a:r>
            <a:r>
              <a:rPr lang="en-GB" sz="7400" dirty="0" smtClean="0"/>
              <a:t>. Use ‘and’ in page titles and other text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2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Subheadings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1475176"/>
            <a:ext cx="8073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558"/>
            <a:r>
              <a:rPr lang="en-GB" dirty="0" smtClean="0"/>
              <a:t>Always try to </a:t>
            </a:r>
            <a:r>
              <a:rPr lang="en-GB" b="1" dirty="0" smtClean="0"/>
              <a:t>use Subheadings </a:t>
            </a:r>
            <a:r>
              <a:rPr lang="en-GB" dirty="0" smtClean="0"/>
              <a:t>in your content.</a:t>
            </a:r>
          </a:p>
          <a:p>
            <a:pPr defTabSz="456558"/>
            <a:endParaRPr lang="en-GB" dirty="0" smtClean="0"/>
          </a:p>
          <a:p>
            <a:pPr defTabSz="456558"/>
            <a:r>
              <a:rPr lang="en-GB" dirty="0" smtClean="0"/>
              <a:t>They break up content into </a:t>
            </a:r>
            <a:r>
              <a:rPr lang="en-GB" b="1" dirty="0" smtClean="0"/>
              <a:t>easier to read ‘chunks’. </a:t>
            </a:r>
          </a:p>
          <a:p>
            <a:pPr defTabSz="456558"/>
            <a:endParaRPr lang="en-GB" dirty="0"/>
          </a:p>
          <a:p>
            <a:pPr defTabSz="456558"/>
            <a:r>
              <a:rPr lang="en-GB" dirty="0" smtClean="0"/>
              <a:t>People can scan read them quicker to </a:t>
            </a:r>
            <a:r>
              <a:rPr lang="en-GB" b="1" dirty="0" smtClean="0"/>
              <a:t>predict what content will be on a page. </a:t>
            </a:r>
            <a:r>
              <a:rPr lang="en-GB" dirty="0" smtClean="0"/>
              <a:t>They can then see if they are on the right page, and if they should </a:t>
            </a:r>
            <a:r>
              <a:rPr lang="en-GB" b="1" dirty="0" smtClean="0"/>
              <a:t>invest time reading more.</a:t>
            </a:r>
          </a:p>
          <a:p>
            <a:pPr defTabSz="456558"/>
            <a:endParaRPr lang="en-GB" b="1" dirty="0"/>
          </a:p>
          <a:p>
            <a:pPr defTabSz="456558"/>
            <a:r>
              <a:rPr lang="en-GB" b="1" dirty="0" smtClean="0"/>
              <a:t>They can tell a story.</a:t>
            </a:r>
            <a:endParaRPr lang="en-GB" b="1" dirty="0"/>
          </a:p>
          <a:p>
            <a:pPr defTabSz="456558"/>
            <a:endParaRPr lang="en-GB" dirty="0" smtClean="0"/>
          </a:p>
          <a:p>
            <a:pPr defTabSz="456558"/>
            <a:r>
              <a:rPr lang="en-GB" dirty="0" smtClean="0"/>
              <a:t>Subheadings visually stand out more so are </a:t>
            </a:r>
            <a:r>
              <a:rPr lang="en-GB" dirty="0"/>
              <a:t>easier to scan </a:t>
            </a:r>
            <a:r>
              <a:rPr lang="en-GB" dirty="0" smtClean="0"/>
              <a:t>read. This helps people </a:t>
            </a:r>
            <a:r>
              <a:rPr lang="en-GB" b="1" dirty="0" smtClean="0"/>
              <a:t>pick </a:t>
            </a:r>
            <a:r>
              <a:rPr lang="en-GB" b="1" dirty="0"/>
              <a:t>out relevant </a:t>
            </a:r>
            <a:r>
              <a:rPr lang="en-GB" b="1" dirty="0" smtClean="0"/>
              <a:t>information.</a:t>
            </a:r>
            <a:endParaRPr lang="en-GB" b="1" dirty="0"/>
          </a:p>
          <a:p>
            <a:pPr defTabSz="456558"/>
            <a:endParaRPr lang="en-GB" dirty="0"/>
          </a:p>
          <a:p>
            <a:pPr marL="342419" indent="-342419">
              <a:buFont typeface="Arial" panose="020B0604020202020204" pitchFamily="34" charset="0"/>
              <a:buChar char="•"/>
            </a:pPr>
            <a:r>
              <a:rPr lang="en-GB" b="1" dirty="0"/>
              <a:t>Use keywords </a:t>
            </a:r>
            <a:r>
              <a:rPr lang="en-GB" dirty="0"/>
              <a:t>to support scan reading</a:t>
            </a:r>
          </a:p>
          <a:p>
            <a:pPr marL="342419" indent="-342419">
              <a:buFont typeface="Arial" panose="020B0604020202020204" pitchFamily="34" charset="0"/>
              <a:buChar char="•"/>
            </a:pPr>
            <a:r>
              <a:rPr lang="en-GB" dirty="0" smtClean="0"/>
              <a:t>Keywords supports scan reading </a:t>
            </a:r>
            <a:r>
              <a:rPr lang="mr-IN" dirty="0" smtClean="0"/>
              <a:t>–</a:t>
            </a:r>
            <a:r>
              <a:rPr lang="en-GB" dirty="0" smtClean="0"/>
              <a:t> the </a:t>
            </a:r>
            <a:r>
              <a:rPr lang="en-GB" b="1" dirty="0" smtClean="0"/>
              <a:t>'F</a:t>
            </a:r>
            <a:r>
              <a:rPr lang="en-GB" b="1" dirty="0"/>
              <a:t>' shape </a:t>
            </a:r>
            <a:r>
              <a:rPr lang="en-GB" b="1" dirty="0" smtClean="0"/>
              <a:t>reading </a:t>
            </a:r>
            <a:r>
              <a:rPr lang="en-GB" dirty="0" smtClean="0"/>
              <a:t>pattern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Subheadings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5021" y="2455009"/>
            <a:ext cx="7799943" cy="2324559"/>
          </a:xfrm>
          <a:prstGeom prst="rect">
            <a:avLst/>
          </a:prstGeom>
          <a:ln w="12700">
            <a:solidFill>
              <a:srgbClr val="C10B24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0527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Our Standards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30 characters </a:t>
            </a:r>
            <a:r>
              <a:rPr lang="en-GB" sz="2400" dirty="0" smtClean="0"/>
              <a:t>(including spaces)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H2 </a:t>
            </a:r>
            <a:r>
              <a:rPr lang="en-GB" sz="2400" dirty="0" smtClean="0"/>
              <a:t>to</a:t>
            </a:r>
            <a:r>
              <a:rPr lang="en-GB" sz="2400" b="1" dirty="0" smtClean="0"/>
              <a:t> H5 </a:t>
            </a:r>
            <a:r>
              <a:rPr lang="en-GB" sz="2400" dirty="0" smtClean="0"/>
              <a:t>for </a:t>
            </a:r>
            <a:r>
              <a:rPr lang="en-GB" sz="2400" b="1" dirty="0" smtClean="0"/>
              <a:t>sub-headings</a:t>
            </a:r>
            <a:r>
              <a:rPr lang="en-GB" sz="2400" dirty="0" smtClean="0"/>
              <a:t> using </a:t>
            </a:r>
            <a:r>
              <a:rPr lang="en-GB" sz="2400" b="1" dirty="0" smtClean="0"/>
              <a:t>sentence case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GB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8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12518</TotalTime>
  <Words>2272</Words>
  <Application>Microsoft Office PowerPoint</Application>
  <PresentationFormat>On-screen Show (4:3)</PresentationFormat>
  <Paragraphs>360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Arial Black</vt:lpstr>
      <vt:lpstr>Arial Bold</vt:lpstr>
      <vt:lpstr>Calibri</vt:lpstr>
      <vt:lpstr>Helvetica Light</vt:lpstr>
      <vt:lpstr>Mangal</vt:lpstr>
      <vt:lpstr>Times</vt:lpstr>
      <vt:lpstr>Verdana</vt:lpstr>
      <vt:lpstr>Wingdings</vt:lpstr>
      <vt:lpstr>Office Theme</vt:lpstr>
      <vt:lpstr>Writing Web Content </vt:lpstr>
      <vt:lpstr>Top 5 tips for writing online</vt:lpstr>
      <vt:lpstr>1. Be Direct</vt:lpstr>
      <vt:lpstr>Headings &amp; Page Titles </vt:lpstr>
      <vt:lpstr>Headings &amp; Page Titles </vt:lpstr>
      <vt:lpstr>Page Title Examples</vt:lpstr>
      <vt:lpstr>Page Titles</vt:lpstr>
      <vt:lpstr>Subheadings</vt:lpstr>
      <vt:lpstr>Subheadings</vt:lpstr>
      <vt:lpstr>Headings &amp; Subheadings Example  </vt:lpstr>
      <vt:lpstr>Headings &amp; Subheadings Example  </vt:lpstr>
      <vt:lpstr>Introductions</vt:lpstr>
      <vt:lpstr>Introductions</vt:lpstr>
      <vt:lpstr>2. Be Concise</vt:lpstr>
      <vt:lpstr>Page Content</vt:lpstr>
      <vt:lpstr>Page Content</vt:lpstr>
      <vt:lpstr>Page Content</vt:lpstr>
      <vt:lpstr>Hemingway Editor Demo</vt:lpstr>
      <vt:lpstr>Example – Before Editing </vt:lpstr>
      <vt:lpstr>Example – After Editing </vt:lpstr>
      <vt:lpstr>3. Make Content Scannable</vt:lpstr>
      <vt:lpstr>Scannable Content</vt:lpstr>
      <vt:lpstr>Scannable Example 1 </vt:lpstr>
      <vt:lpstr>Scannable Example 2 </vt:lpstr>
      <vt:lpstr>Lists</vt:lpstr>
      <vt:lpstr>Standards for Lists</vt:lpstr>
      <vt:lpstr>Lists Example 1</vt:lpstr>
      <vt:lpstr>Lists Example 2 </vt:lpstr>
      <vt:lpstr>Bold</vt:lpstr>
      <vt:lpstr>Bold</vt:lpstr>
      <vt:lpstr>Bold</vt:lpstr>
      <vt:lpstr>4. Be Conversational</vt:lpstr>
      <vt:lpstr>Tone of Voice</vt:lpstr>
      <vt:lpstr>5. Be Active</vt:lpstr>
      <vt:lpstr>Active Voice</vt:lpstr>
      <vt:lpstr>Active Voice Examples</vt:lpstr>
      <vt:lpstr>Helpful content</vt:lpstr>
      <vt:lpstr>Hyperlinks</vt:lpstr>
      <vt:lpstr>Hyperlink Standards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Suddes</dc:creator>
  <cp:lastModifiedBy>Jane McFadyen</cp:lastModifiedBy>
  <cp:revision>882</cp:revision>
  <cp:lastPrinted>2017-05-12T13:37:48Z</cp:lastPrinted>
  <dcterms:created xsi:type="dcterms:W3CDTF">2012-01-10T10:17:37Z</dcterms:created>
  <dcterms:modified xsi:type="dcterms:W3CDTF">2018-03-06T11:56:26Z</dcterms:modified>
</cp:coreProperties>
</file>