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1" r:id="rId2"/>
    <p:sldId id="522" r:id="rId3"/>
    <p:sldId id="524" r:id="rId4"/>
    <p:sldId id="526" r:id="rId5"/>
    <p:sldId id="525" r:id="rId6"/>
    <p:sldId id="566" r:id="rId7"/>
    <p:sldId id="529" r:id="rId8"/>
    <p:sldId id="527" r:id="rId9"/>
    <p:sldId id="528" r:id="rId10"/>
    <p:sldId id="530" r:id="rId11"/>
    <p:sldId id="553" r:id="rId12"/>
    <p:sldId id="532" r:id="rId13"/>
    <p:sldId id="582" r:id="rId14"/>
    <p:sldId id="533" r:id="rId15"/>
    <p:sldId id="569" r:id="rId16"/>
    <p:sldId id="570" r:id="rId17"/>
    <p:sldId id="554" r:id="rId18"/>
    <p:sldId id="541" r:id="rId19"/>
    <p:sldId id="542" r:id="rId20"/>
    <p:sldId id="543" r:id="rId21"/>
    <p:sldId id="534" r:id="rId22"/>
    <p:sldId id="535" r:id="rId23"/>
    <p:sldId id="538" r:id="rId24"/>
    <p:sldId id="557" r:id="rId25"/>
    <p:sldId id="579" r:id="rId26"/>
    <p:sldId id="580" r:id="rId27"/>
    <p:sldId id="581" r:id="rId28"/>
    <p:sldId id="555" r:id="rId29"/>
    <p:sldId id="545" r:id="rId30"/>
    <p:sldId id="556" r:id="rId31"/>
    <p:sldId id="558" r:id="rId32"/>
    <p:sldId id="546" r:id="rId33"/>
    <p:sldId id="539" r:id="rId34"/>
    <p:sldId id="567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Cragg" initials="E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759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74171" autoAdjust="0"/>
  </p:normalViewPr>
  <p:slideViewPr>
    <p:cSldViewPr snapToGrid="0" snapToObjects="1">
      <p:cViewPr varScale="1">
        <p:scale>
          <a:sx n="98" d="100"/>
          <a:sy n="98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3768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0" y="1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r">
              <a:defRPr sz="1200"/>
            </a:lvl1pPr>
          </a:lstStyle>
          <a:p>
            <a:fld id="{118B2DE5-7D73-4C9A-B191-88116E815E00}" type="datetimeFigureOut">
              <a:rPr lang="en-GB" smtClean="0"/>
              <a:pPr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33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0" y="9428533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r">
              <a:defRPr sz="1200"/>
            </a:lvl1pPr>
          </a:lstStyle>
          <a:p>
            <a:fld id="{4711889C-73B6-4EA3-8658-D49BD59CD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4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r">
              <a:defRPr sz="1200"/>
            </a:lvl1pPr>
          </a:lstStyle>
          <a:p>
            <a:fld id="{EA4C10CA-100A-A24C-8F09-C767CB1015A8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3" tIns="46487" rIns="92973" bIns="464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973" tIns="46487" rIns="92973" bIns="46487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r">
              <a:defRPr sz="1200"/>
            </a:lvl1pPr>
          </a:lstStyle>
          <a:p>
            <a:fld id="{443FC684-293E-EA42-B1F0-498D26726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410" indent="-290543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2169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7036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904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770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638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6506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1372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909B31-B1D4-2C46-9A75-B4ECE5819730}" type="slidenum">
              <a:rPr lang="en-US" sz="1200" baseline="0"/>
              <a:pPr/>
              <a:t>1</a:t>
            </a:fld>
            <a:endParaRPr lang="en-US" sz="1200" baseline="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 </a:t>
            </a:r>
            <a:endParaRPr lang="en-GB" dirty="0"/>
          </a:p>
          <a:p>
            <a:pPr eaLnBrk="1" hangingPunct="1"/>
            <a:endParaRPr lang="en-US" baseline="-25000" dirty="0">
              <a:solidFill>
                <a:srgbClr val="052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4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11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5931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12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1362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8727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4283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94591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03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19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8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0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20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subheadings </a:t>
            </a:r>
            <a:r>
              <a:rPr lang="en-GB" dirty="0"/>
              <a:t>to break up text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bold </a:t>
            </a:r>
            <a:r>
              <a:rPr lang="en-GB" dirty="0"/>
              <a:t>to emphasise key words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lists </a:t>
            </a:r>
            <a:r>
              <a:rPr lang="en-GB" dirty="0"/>
              <a:t>to add white space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389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21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5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22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6558">
              <a:defRPr/>
            </a:pPr>
            <a:endParaRPr lang="en-GB" dirty="0" smtClean="0"/>
          </a:p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09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087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25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73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26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26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27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62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9855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29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6558"/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5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55408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30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50172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5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32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276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DD28B13-853E-9742-89F3-50BC2E0FAA37}" type="slidenum">
              <a:rPr lang="en-US" sz="1200" baseline="0"/>
              <a:pPr algn="r"/>
              <a:t>33</a:t>
            </a:fld>
            <a:endParaRPr lang="en-US" sz="1200" baseline="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spcAft>
                <a:spcPct val="25000"/>
              </a:spcAft>
              <a:buClr>
                <a:srgbClr val="163462"/>
              </a:buClr>
              <a:buFont typeface="Times" charset="0"/>
              <a:buNone/>
            </a:pPr>
            <a:endParaRPr lang="en-US" dirty="0">
              <a:solidFill>
                <a:srgbClr val="333333"/>
              </a:solidFill>
              <a:latin typeface="Helvetica Light" charset="0"/>
            </a:endParaRPr>
          </a:p>
          <a:p>
            <a:pPr marL="198538" indent="-198538">
              <a:spcAft>
                <a:spcPct val="25000"/>
              </a:spcAft>
              <a:buClr>
                <a:srgbClr val="FF925C"/>
              </a:buClr>
            </a:pPr>
            <a:endParaRPr lang="en-US" dirty="0">
              <a:solidFill>
                <a:srgbClr val="333333"/>
              </a:solidFill>
              <a:latin typeface="Helvetica Light" charset="0"/>
            </a:endParaRPr>
          </a:p>
          <a:p>
            <a:pPr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60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DD28B13-853E-9742-89F3-50BC2E0FAA37}" type="slidenum">
              <a:rPr lang="en-US" sz="1200" baseline="0"/>
              <a:pPr algn="r"/>
              <a:t>34</a:t>
            </a:fld>
            <a:endParaRPr lang="en-US" sz="1200" baseline="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98538" indent="-198538">
              <a:spcAft>
                <a:spcPct val="25000"/>
              </a:spcAft>
              <a:buClr>
                <a:srgbClr val="163462"/>
              </a:buClr>
            </a:pPr>
            <a:endParaRPr lang="en-US" sz="800" dirty="0">
              <a:solidFill>
                <a:srgbClr val="666666"/>
              </a:solidFill>
            </a:endParaRPr>
          </a:p>
          <a:p>
            <a:endParaRPr lang="en-GB" sz="800" dirty="0"/>
          </a:p>
          <a:p>
            <a:pPr marL="198538" indent="-198538">
              <a:spcAft>
                <a:spcPct val="25000"/>
              </a:spcAft>
              <a:buClr>
                <a:srgbClr val="163462"/>
              </a:buClr>
            </a:pPr>
            <a:endParaRPr lang="en-US" sz="800" dirty="0">
              <a:solidFill>
                <a:srgbClr val="666666"/>
              </a:solidFill>
            </a:endParaRPr>
          </a:p>
          <a:p>
            <a:pPr marL="198538" indent="-198538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</a:pPr>
            <a:endParaRPr lang="en-US" sz="800" dirty="0">
              <a:solidFill>
                <a:srgbClr val="333333"/>
              </a:solidFill>
              <a:latin typeface="Helvetica Light" charset="0"/>
            </a:endParaRPr>
          </a:p>
          <a:p>
            <a:pPr marL="198538" indent="-198538">
              <a:spcAft>
                <a:spcPct val="25000"/>
              </a:spcAft>
              <a:buClr>
                <a:srgbClr val="FF925C"/>
              </a:buClr>
            </a:pPr>
            <a:endParaRPr lang="en-US" sz="800" dirty="0">
              <a:solidFill>
                <a:srgbClr val="333333"/>
              </a:solidFill>
              <a:latin typeface="Helvetica Light" charset="0"/>
            </a:endParaRPr>
          </a:p>
          <a:p>
            <a:pPr eaLnBrk="1" hangingPunct="1"/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0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64927">
              <a:defRPr/>
            </a:pPr>
            <a:endParaRPr lang="en-GB" sz="800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7916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5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8121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6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89407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  <a:p>
            <a:pPr marL="0" indent="0" defTabSz="456558">
              <a:buFontTx/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09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4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9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74348" indent="-174348">
              <a:buFont typeface="Arial" panose="020B0604020202020204" pitchFamily="34" charset="0"/>
              <a:buChar char="•"/>
            </a:pPr>
            <a:endParaRPr lang="en-GB" sz="800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836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898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28" y="1762698"/>
            <a:ext cx="7799943" cy="459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C9AE-0448-8142-8293-B363C4F84803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4" y="119404"/>
            <a:ext cx="2342626" cy="10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C10B24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ingwayapp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al.ncl.ac.uk/web/style-guides/conte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nenglish.co.uk/files/alternative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361" y="701180"/>
            <a:ext cx="7772400" cy="1470025"/>
          </a:xfrm>
        </p:spPr>
        <p:txBody>
          <a:bodyPr anchor="ctr"/>
          <a:lstStyle/>
          <a:p>
            <a:r>
              <a:rPr lang="en-GB" dirty="0" smtClean="0"/>
              <a:t>Writing Web Content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182" y="1757157"/>
            <a:ext cx="5563695" cy="17526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Corporate Web Development Training:</a:t>
            </a:r>
          </a:p>
          <a:p>
            <a:pPr algn="l"/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1858" y="2723744"/>
            <a:ext cx="4700806" cy="252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52759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Part 2</a:t>
            </a:r>
          </a:p>
          <a:p>
            <a:pPr algn="l">
              <a:lnSpc>
                <a:spcPct val="150000"/>
              </a:lnSpc>
            </a:pPr>
            <a:r>
              <a:rPr lang="en-GB" sz="1900" dirty="0" smtClean="0">
                <a:solidFill>
                  <a:srgbClr val="052759"/>
                </a:solidFill>
              </a:rPr>
              <a:t>Top 5 tips for writing online </a:t>
            </a:r>
            <a:endParaRPr lang="en-GB" sz="1900" dirty="0">
              <a:solidFill>
                <a:srgbClr val="052759"/>
              </a:solidFill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52759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762698"/>
            <a:ext cx="7799943" cy="2379644"/>
          </a:xfrm>
        </p:spPr>
        <p:txBody>
          <a:bodyPr>
            <a:normAutofit/>
          </a:bodyPr>
          <a:lstStyle/>
          <a:p>
            <a:r>
              <a:rPr lang="en-GB" sz="2900" dirty="0" smtClean="0"/>
              <a:t>Each page should have an introduction</a:t>
            </a:r>
          </a:p>
          <a:p>
            <a:r>
              <a:rPr lang="en-GB" sz="2900" b="1" dirty="0" smtClean="0"/>
              <a:t>Introductions state </a:t>
            </a:r>
            <a:r>
              <a:rPr lang="en-GB" sz="2900" b="1" dirty="0"/>
              <a:t>the point </a:t>
            </a:r>
            <a:r>
              <a:rPr lang="en-GB" sz="2900" dirty="0"/>
              <a:t>of the </a:t>
            </a:r>
            <a:r>
              <a:rPr lang="en-GB" sz="2900" dirty="0" smtClean="0"/>
              <a:t>page</a:t>
            </a:r>
            <a:endParaRPr lang="en-GB" sz="2900" dirty="0"/>
          </a:p>
          <a:p>
            <a:r>
              <a:rPr lang="en-GB" sz="2900" dirty="0"/>
              <a:t>If </a:t>
            </a:r>
            <a:r>
              <a:rPr lang="en-GB" sz="2900" dirty="0" smtClean="0"/>
              <a:t>it’s </a:t>
            </a:r>
            <a:r>
              <a:rPr lang="en-GB" sz="2900" b="1" dirty="0" smtClean="0"/>
              <a:t>not clear </a:t>
            </a:r>
            <a:r>
              <a:rPr lang="en-GB" sz="2900" dirty="0" smtClean="0"/>
              <a:t>what </a:t>
            </a:r>
            <a:r>
              <a:rPr lang="en-GB" sz="2900" dirty="0"/>
              <a:t>a page is for, </a:t>
            </a:r>
            <a:r>
              <a:rPr lang="en-GB" sz="2900" b="1" dirty="0" smtClean="0"/>
              <a:t>users leave</a:t>
            </a:r>
            <a:endParaRPr lang="en-GB" sz="2900" b="1" dirty="0"/>
          </a:p>
          <a:p>
            <a:r>
              <a:rPr lang="en-GB" sz="2900" b="1" dirty="0"/>
              <a:t>Styled differently </a:t>
            </a:r>
            <a:r>
              <a:rPr lang="en-GB" sz="2900" dirty="0"/>
              <a:t>from the main body </a:t>
            </a:r>
            <a:r>
              <a:rPr lang="en-GB" sz="2900" dirty="0" smtClean="0"/>
              <a:t>content </a:t>
            </a:r>
            <a:endParaRPr lang="en-GB" sz="2900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028" y="4021157"/>
            <a:ext cx="7799943" cy="2598144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3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Standards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b="1" dirty="0"/>
              <a:t>F</a:t>
            </a:r>
            <a:r>
              <a:rPr lang="en-GB" sz="2600" b="1" dirty="0" smtClean="0"/>
              <a:t>ewer</a:t>
            </a:r>
            <a:r>
              <a:rPr lang="en-GB" sz="2600" dirty="0" smtClean="0"/>
              <a:t> </a:t>
            </a:r>
            <a:r>
              <a:rPr lang="en-GB" sz="2600" dirty="0"/>
              <a:t>than </a:t>
            </a:r>
            <a:r>
              <a:rPr lang="en-GB" sz="2600" b="1" dirty="0"/>
              <a:t>50 words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b="1" dirty="0"/>
              <a:t>S</a:t>
            </a:r>
            <a:r>
              <a:rPr lang="en-GB" sz="2600" b="1" dirty="0" smtClean="0"/>
              <a:t>ummarise</a:t>
            </a:r>
            <a:r>
              <a:rPr lang="en-GB" sz="2600" dirty="0" smtClean="0"/>
              <a:t> </a:t>
            </a:r>
            <a:r>
              <a:rPr lang="en-GB" sz="2600" dirty="0"/>
              <a:t>the main point of the page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b="1" dirty="0"/>
              <a:t>U</a:t>
            </a:r>
            <a:r>
              <a:rPr lang="en-GB" sz="2600" b="1" dirty="0" smtClean="0"/>
              <a:t>se </a:t>
            </a:r>
            <a:r>
              <a:rPr lang="en-GB" sz="2600" b="1" dirty="0"/>
              <a:t>keywords </a:t>
            </a:r>
            <a:r>
              <a:rPr lang="en-GB" sz="2600" dirty="0"/>
              <a:t>to support search engine optimisation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488230"/>
            <a:ext cx="7772400" cy="1362075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Be Concise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988043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1137" y="4406627"/>
            <a:ext cx="681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Keep your content brief </a:t>
            </a:r>
            <a:r>
              <a:rPr lang="en-GB" dirty="0"/>
              <a:t>and your users are </a:t>
            </a:r>
            <a:r>
              <a:rPr lang="en-GB" b="1" dirty="0"/>
              <a:t>more likely to read </a:t>
            </a:r>
            <a:r>
              <a:rPr lang="en-GB" b="1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Focus</a:t>
            </a:r>
            <a:r>
              <a:rPr lang="en-GB" dirty="0" smtClean="0"/>
              <a:t> </a:t>
            </a:r>
            <a:r>
              <a:rPr lang="en-GB" dirty="0"/>
              <a:t>on what </a:t>
            </a:r>
            <a:r>
              <a:rPr lang="en-GB" b="1" dirty="0"/>
              <a:t>your visitors want to know, or </a:t>
            </a:r>
            <a:r>
              <a:rPr lang="en-GB" b="1" dirty="0" smtClean="0"/>
              <a:t>do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1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524074"/>
            <a:ext cx="8014772" cy="25999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Think about how to </a:t>
            </a:r>
            <a:r>
              <a:rPr lang="en-GB" sz="4000" b="1" dirty="0" smtClean="0"/>
              <a:t>answer your audiences questions </a:t>
            </a:r>
            <a:r>
              <a:rPr lang="en-GB" sz="4000" dirty="0" smtClean="0"/>
              <a:t>and make sure they can </a:t>
            </a:r>
            <a:r>
              <a:rPr lang="en-GB" sz="4000" b="1" dirty="0" smtClean="0"/>
              <a:t>complete tasks </a:t>
            </a:r>
            <a:r>
              <a:rPr lang="en-GB" sz="4000" dirty="0" smtClean="0"/>
              <a:t>(apply, book, download, contact)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Write</a:t>
            </a:r>
            <a:r>
              <a:rPr lang="en-GB" sz="4000" b="1" dirty="0" smtClean="0"/>
              <a:t> </a:t>
            </a:r>
            <a:r>
              <a:rPr lang="en-GB" sz="4000" dirty="0" smtClean="0"/>
              <a:t>using</a:t>
            </a:r>
            <a:r>
              <a:rPr lang="en-GB" sz="4000" b="1" dirty="0" smtClean="0"/>
              <a:t> sub headings, short </a:t>
            </a:r>
            <a:r>
              <a:rPr lang="en-GB" sz="4000" b="1" dirty="0"/>
              <a:t>sentences</a:t>
            </a:r>
            <a:r>
              <a:rPr lang="en-GB" sz="4000" dirty="0"/>
              <a:t> </a:t>
            </a:r>
            <a:r>
              <a:rPr lang="en-GB" sz="4000" dirty="0" smtClean="0"/>
              <a:t>and </a:t>
            </a:r>
            <a:r>
              <a:rPr lang="en-GB" sz="4000" b="1" dirty="0"/>
              <a:t>short paragraphs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Remove </a:t>
            </a:r>
            <a:r>
              <a:rPr lang="en-GB" sz="4000" b="1" dirty="0"/>
              <a:t>unnecessary </a:t>
            </a:r>
            <a:r>
              <a:rPr lang="en-GB" sz="4000" b="1" dirty="0" smtClean="0"/>
              <a:t>words - </a:t>
            </a:r>
            <a:r>
              <a:rPr lang="en-GB" sz="4000" dirty="0" smtClean="0"/>
              <a:t>‘Please note’, ‘Fill in this form by…’, ‘Thank you for visiting’</a:t>
            </a: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028" y="4318611"/>
            <a:ext cx="7799943" cy="2399841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31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200-300</a:t>
            </a:r>
            <a:r>
              <a:rPr lang="en-GB" sz="3100" b="1" dirty="0" smtClean="0"/>
              <a:t> </a:t>
            </a:r>
            <a:r>
              <a:rPr lang="en-GB" sz="3100" dirty="0" smtClean="0"/>
              <a:t>word count (including an introduction)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20 word sentences</a:t>
            </a:r>
            <a:endParaRPr lang="en-GB" sz="31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100" dirty="0" smtClean="0"/>
              <a:t>50 word paragraphs (around two sentences)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6" y="1718628"/>
            <a:ext cx="8014772" cy="45168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6000" dirty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Check your </a:t>
            </a:r>
            <a:r>
              <a:rPr lang="en-GB" sz="6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content </a:t>
            </a:r>
            <a:endParaRPr lang="en-GB" sz="6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4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b="1" dirty="0" smtClean="0"/>
              <a:t>accuracy</a:t>
            </a:r>
            <a:r>
              <a:rPr lang="en-GB" sz="3000" dirty="0" smtClean="0"/>
              <a:t> </a:t>
            </a:r>
            <a:r>
              <a:rPr lang="en-GB" sz="3000" dirty="0"/>
              <a:t>– </a:t>
            </a:r>
            <a:r>
              <a:rPr lang="en-GB" sz="3000" dirty="0" smtClean="0"/>
              <a:t>make sure links work and there are no misspellings</a:t>
            </a:r>
            <a:endParaRPr lang="en-GB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b="1" dirty="0"/>
              <a:t>currency</a:t>
            </a:r>
            <a:r>
              <a:rPr lang="en-GB" sz="3000" dirty="0"/>
              <a:t> – </a:t>
            </a:r>
            <a:r>
              <a:rPr lang="en-GB" sz="3000" dirty="0" smtClean="0"/>
              <a:t>is it up to date? Remove references to past </a:t>
            </a:r>
            <a:r>
              <a:rPr lang="en-GB" sz="3000" dirty="0"/>
              <a:t>events and old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b="1" dirty="0"/>
              <a:t>readability</a:t>
            </a:r>
            <a:r>
              <a:rPr lang="en-GB" sz="3000" dirty="0"/>
              <a:t> – </a:t>
            </a:r>
            <a:r>
              <a:rPr lang="en-GB" sz="3000" dirty="0" smtClean="0"/>
              <a:t>read it through - is </a:t>
            </a:r>
            <a:r>
              <a:rPr lang="en-GB" sz="3000" dirty="0"/>
              <a:t>your message clear?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Use the free, online Hemingway Editor to check/improve your readability. The lower the score the </a:t>
            </a:r>
            <a:r>
              <a:rPr lang="en-GB" dirty="0"/>
              <a:t>better!</a:t>
            </a:r>
            <a:br>
              <a:rPr lang="en-GB" dirty="0"/>
            </a:br>
            <a:r>
              <a:rPr lang="en-GB" dirty="0">
                <a:hlinkClick r:id="rId3"/>
              </a:rPr>
              <a:t>http://www.hemingwayapp.com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Make sure your content follows </a:t>
            </a:r>
            <a:r>
              <a:rPr lang="en-GB" dirty="0"/>
              <a:t>our </a:t>
            </a:r>
            <a:r>
              <a:rPr lang="en-GB" dirty="0" smtClean="0"/>
              <a:t>standards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internal.ncl.ac.uk/web/style-guides/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85720" y="5922932"/>
            <a:ext cx="5260751" cy="7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6288"/>
            <a:ext cx="4985952" cy="31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Hemingway Editor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72783" y="1661909"/>
            <a:ext cx="27140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Free to use online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Hemingway can help you </a:t>
            </a:r>
            <a:r>
              <a:rPr lang="en-GB" sz="2000" dirty="0" smtClean="0"/>
              <a:t>edit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Paste in your content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Hemingway will highlight specific words to show issues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Edit to improve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Note the readability score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Copy content when done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 – Before Editing 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676"/>
            <a:ext cx="7733489" cy="44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 – After Editing 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5103"/>
            <a:ext cx="7957226" cy="46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036" y="3171488"/>
            <a:ext cx="7772400" cy="1362075"/>
          </a:xfrm>
        </p:spPr>
        <p:txBody>
          <a:bodyPr/>
          <a:lstStyle/>
          <a:p>
            <a:r>
              <a:rPr lang="en-GB" dirty="0" smtClean="0"/>
              <a:t>3. Make Content </a:t>
            </a:r>
            <a:r>
              <a:rPr lang="en-GB" dirty="0" err="1" smtClean="0"/>
              <a:t>Scannable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5036" y="1671301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4125" y="4124528"/>
            <a:ext cx="667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Visitors to your site </a:t>
            </a:r>
            <a:r>
              <a:rPr lang="en-GB" b="1" dirty="0"/>
              <a:t>won’t read from start to </a:t>
            </a:r>
            <a:r>
              <a:rPr lang="en-GB" b="1" dirty="0" smtClean="0"/>
              <a:t>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</a:t>
            </a:r>
            <a:r>
              <a:rPr lang="en-GB" dirty="0"/>
              <a:t>will </a:t>
            </a:r>
            <a:r>
              <a:rPr lang="en-GB" dirty="0" smtClean="0"/>
              <a:t>scan </a:t>
            </a:r>
            <a:r>
              <a:rPr lang="en-GB" dirty="0"/>
              <a:t>around the page looking for </a:t>
            </a:r>
            <a:r>
              <a:rPr lang="en-GB" b="1" dirty="0"/>
              <a:t>visual </a:t>
            </a:r>
            <a:r>
              <a:rPr lang="en-GB" b="1" dirty="0" smtClean="0"/>
              <a:t>pointers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Scannable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1" y="1247128"/>
            <a:ext cx="8783259" cy="4593651"/>
          </a:xfrm>
        </p:spPr>
        <p:txBody>
          <a:bodyPr>
            <a:normAutofit fontScale="70000" lnSpcReduction="20000"/>
          </a:bodyPr>
          <a:lstStyle/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lvl="1" indent="0">
              <a:spcAft>
                <a:spcPct val="25000"/>
              </a:spcAft>
              <a:buNone/>
            </a:pPr>
            <a:r>
              <a:rPr lang="en-US" dirty="0" smtClean="0"/>
              <a:t>Reading online is </a:t>
            </a:r>
            <a:r>
              <a:rPr lang="en-US" b="1" dirty="0" smtClean="0"/>
              <a:t>different to print. People won’t </a:t>
            </a:r>
            <a:r>
              <a:rPr lang="en-US" b="1" dirty="0"/>
              <a:t>read all </a:t>
            </a:r>
            <a:r>
              <a:rPr lang="en-US" dirty="0"/>
              <a:t>of your content </a:t>
            </a:r>
            <a:r>
              <a:rPr lang="en-US" dirty="0" smtClean="0"/>
              <a:t> </a:t>
            </a:r>
            <a:r>
              <a:rPr lang="en-US" b="1" dirty="0"/>
              <a:t>they</a:t>
            </a:r>
            <a:r>
              <a:rPr lang="en-US" dirty="0"/>
              <a:t> </a:t>
            </a:r>
            <a:r>
              <a:rPr lang="en-US" b="1" dirty="0" smtClean="0"/>
              <a:t>scan</a:t>
            </a:r>
          </a:p>
          <a:p>
            <a:pPr marL="457200" lvl="1" indent="0">
              <a:spcAft>
                <a:spcPct val="25000"/>
              </a:spcAft>
              <a:buNone/>
            </a:pPr>
            <a:endParaRPr lang="en-US" b="1" dirty="0"/>
          </a:p>
          <a:p>
            <a:pPr marL="457200" lvl="1" indent="0">
              <a:spcAft>
                <a:spcPct val="25000"/>
              </a:spcAft>
              <a:buNone/>
            </a:pPr>
            <a:r>
              <a:rPr lang="en-US" dirty="0" smtClean="0"/>
              <a:t>They notice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b="1" dirty="0"/>
              <a:t>first paragraph, words and headings </a:t>
            </a:r>
            <a:r>
              <a:rPr lang="en-US" dirty="0"/>
              <a:t>– known as the </a:t>
            </a:r>
            <a:r>
              <a:rPr lang="en-US" b="1" dirty="0"/>
              <a:t>‘F’-shaped </a:t>
            </a:r>
            <a:r>
              <a:rPr lang="en-US" dirty="0" smtClean="0"/>
              <a:t>pattern. They also look for visual pointers: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sub-headings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lists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bold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keywords</a:t>
            </a:r>
            <a:endParaRPr lang="en-US" b="1" dirty="0">
              <a:solidFill>
                <a:srgbClr val="666666"/>
              </a:solidFill>
            </a:endParaRPr>
          </a:p>
          <a:p>
            <a:pPr lvl="2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666666"/>
              </a:solidFill>
            </a:endParaRP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Task-focused</a:t>
            </a:r>
            <a:r>
              <a:rPr lang="en-US" dirty="0" smtClean="0"/>
              <a:t> </a:t>
            </a:r>
            <a:r>
              <a:rPr lang="en-US" dirty="0"/>
              <a:t>– if you don’t answer </a:t>
            </a:r>
            <a:r>
              <a:rPr lang="en-US" dirty="0" smtClean="0"/>
              <a:t>people’s </a:t>
            </a:r>
            <a:r>
              <a:rPr lang="en-US" dirty="0"/>
              <a:t>questions, they leave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Scannable</a:t>
            </a:r>
            <a:r>
              <a:rPr lang="en-GB" dirty="0" smtClean="0"/>
              <a:t> Example 1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9"/>
          <a:stretch/>
        </p:blipFill>
        <p:spPr>
          <a:xfrm>
            <a:off x="258634" y="1665871"/>
            <a:ext cx="6088742" cy="4491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5383" y="1374034"/>
            <a:ext cx="2771885" cy="52599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Short and descriptive  </a:t>
            </a:r>
            <a:r>
              <a:rPr lang="en-GB" sz="1500" dirty="0" smtClean="0"/>
              <a:t>page</a:t>
            </a:r>
            <a:r>
              <a:rPr lang="en-GB" sz="1500" b="1" dirty="0" smtClean="0"/>
              <a:t> title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Concise introduction 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1500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/>
              <a:t>List </a:t>
            </a:r>
            <a:r>
              <a:rPr lang="en-GB" sz="1500" dirty="0" smtClean="0"/>
              <a:t>is</a:t>
            </a:r>
            <a:r>
              <a:rPr lang="en-GB" sz="1500" b="1" dirty="0" smtClean="0"/>
              <a:t> </a:t>
            </a:r>
            <a:r>
              <a:rPr lang="en-GB" sz="1500" dirty="0" smtClean="0"/>
              <a:t>effective in highlighting what’s </a:t>
            </a:r>
            <a:r>
              <a:rPr lang="en-GB" sz="1500" dirty="0"/>
              <a:t>on </a:t>
            </a:r>
            <a:r>
              <a:rPr lang="en-GB" sz="1500" dirty="0" smtClean="0"/>
              <a:t>offer, </a:t>
            </a:r>
            <a:r>
              <a:rPr lang="en-GB" sz="1500" b="1" dirty="0" smtClean="0"/>
              <a:t>breaks </a:t>
            </a:r>
            <a:r>
              <a:rPr lang="en-GB" sz="1500" b="1" dirty="0"/>
              <a:t>up text </a:t>
            </a:r>
            <a:r>
              <a:rPr lang="en-GB" sz="1500" dirty="0"/>
              <a:t>and </a:t>
            </a:r>
            <a:r>
              <a:rPr lang="en-GB" sz="1500" b="1" dirty="0"/>
              <a:t>adds white </a:t>
            </a:r>
            <a:r>
              <a:rPr lang="en-GB" sz="1500" b="1" dirty="0" smtClean="0"/>
              <a:t>space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Hyperlinks </a:t>
            </a:r>
            <a:r>
              <a:rPr lang="en-GB" sz="1500" dirty="0" smtClean="0"/>
              <a:t>are </a:t>
            </a:r>
            <a:r>
              <a:rPr lang="en-GB" sz="1500" b="1" dirty="0" smtClean="0"/>
              <a:t>relevant and helpful</a:t>
            </a: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 smtClean="0"/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Bold</a:t>
            </a:r>
            <a:r>
              <a:rPr lang="en-GB" sz="1500" dirty="0" smtClean="0"/>
              <a:t> phrases to </a:t>
            </a:r>
            <a:r>
              <a:rPr lang="en-GB" sz="1500" b="1" dirty="0" smtClean="0"/>
              <a:t>highlight </a:t>
            </a:r>
            <a:r>
              <a:rPr lang="en-GB" sz="1500" b="1" dirty="0"/>
              <a:t>key </a:t>
            </a:r>
            <a:r>
              <a:rPr lang="en-GB" sz="1500" b="1" dirty="0" smtClean="0"/>
              <a:t>information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/>
              <a:t>Short sub-heading is </a:t>
            </a:r>
            <a:r>
              <a:rPr lang="en-GB" sz="1500" dirty="0"/>
              <a:t> </a:t>
            </a:r>
            <a:r>
              <a:rPr lang="en-GB" sz="1500" b="1" dirty="0"/>
              <a:t>descriptive</a:t>
            </a:r>
            <a:r>
              <a:rPr lang="en-GB" sz="1500" dirty="0"/>
              <a:t> and </a:t>
            </a:r>
            <a:r>
              <a:rPr lang="en-GB" sz="1500" b="1" dirty="0"/>
              <a:t>introduces content</a:t>
            </a:r>
            <a:r>
              <a:rPr lang="en-GB" sz="1500" dirty="0"/>
              <a:t> that follows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25397" y="1309033"/>
            <a:ext cx="2610998" cy="584775"/>
            <a:chOff x="952402" y="1398260"/>
            <a:chExt cx="2610998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08837"/>
            <a:ext cx="7772400" cy="1362075"/>
          </a:xfrm>
        </p:spPr>
        <p:txBody>
          <a:bodyPr>
            <a:normAutofit/>
          </a:bodyPr>
          <a:lstStyle/>
          <a:p>
            <a:r>
              <a:rPr lang="en-GB" dirty="0" smtClean="0"/>
              <a:t>Top </a:t>
            </a:r>
            <a:r>
              <a:rPr lang="en-GB" dirty="0"/>
              <a:t>5 tips for writing </a:t>
            </a:r>
            <a:r>
              <a:rPr lang="en-GB" dirty="0" smtClean="0"/>
              <a:t>online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8650"/>
            <a:ext cx="7772400" cy="1389865"/>
          </a:xfrm>
        </p:spPr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1132" y="2762650"/>
            <a:ext cx="8229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Be direct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Be concise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Make content </a:t>
            </a:r>
            <a:r>
              <a:rPr lang="en-GB" dirty="0" err="1"/>
              <a:t>scannable</a:t>
            </a:r>
            <a:endParaRPr lang="en-GB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Be conversational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Be active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9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Scannable</a:t>
            </a:r>
            <a:r>
              <a:rPr lang="en-GB" dirty="0" smtClean="0"/>
              <a:t> Example 2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35885" y="1321365"/>
            <a:ext cx="2610998" cy="584775"/>
            <a:chOff x="5621718" y="1398260"/>
            <a:chExt cx="2610998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2"/>
          <a:stretch/>
        </p:blipFill>
        <p:spPr bwMode="auto">
          <a:xfrm>
            <a:off x="315856" y="1778565"/>
            <a:ext cx="5943309" cy="35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8894" y="1702342"/>
            <a:ext cx="2422187" cy="42473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dirty="0" smtClean="0"/>
              <a:t>Longer blocks of text – </a:t>
            </a:r>
            <a:r>
              <a:rPr lang="en-GB" b="1" dirty="0" smtClean="0"/>
              <a:t>hard to scan read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 smtClean="0"/>
              <a:t>No </a:t>
            </a:r>
            <a:r>
              <a:rPr lang="en-GB" b="1" dirty="0"/>
              <a:t>subheadings </a:t>
            </a:r>
            <a:r>
              <a:rPr lang="en-GB" dirty="0"/>
              <a:t>to break up </a:t>
            </a:r>
            <a:r>
              <a:rPr lang="en-GB" dirty="0" smtClean="0"/>
              <a:t>text, or introduce content blocks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bold </a:t>
            </a:r>
            <a:r>
              <a:rPr lang="en-GB" dirty="0"/>
              <a:t>to emphasise key </a:t>
            </a:r>
            <a:r>
              <a:rPr lang="en-GB" dirty="0" smtClean="0"/>
              <a:t>phrases</a:t>
            </a:r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lists </a:t>
            </a:r>
            <a:r>
              <a:rPr lang="en-GB" dirty="0"/>
              <a:t>to add white </a:t>
            </a:r>
            <a:r>
              <a:rPr lang="en-GB" dirty="0" smtClean="0"/>
              <a:t>space or emphasis key points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698"/>
            <a:ext cx="8229600" cy="4593651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Use lists to break up your content. They are: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asier </a:t>
            </a:r>
            <a:r>
              <a:rPr lang="en-GB" dirty="0"/>
              <a:t>to </a:t>
            </a:r>
            <a:r>
              <a:rPr lang="en-GB" dirty="0" smtClean="0"/>
              <a:t>read – use </a:t>
            </a:r>
            <a:r>
              <a:rPr lang="en-GB" b="1" dirty="0" smtClean="0"/>
              <a:t>fewer </a:t>
            </a:r>
            <a:r>
              <a:rPr lang="en-GB" b="1" dirty="0"/>
              <a:t>words </a:t>
            </a:r>
            <a:r>
              <a:rPr lang="en-GB" dirty="0" smtClean="0"/>
              <a:t>and introduce</a:t>
            </a:r>
            <a:r>
              <a:rPr lang="en-GB" b="1" dirty="0" smtClean="0"/>
              <a:t> white space</a:t>
            </a:r>
            <a:endParaRPr lang="en-GB" b="1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fragments </a:t>
            </a:r>
            <a:r>
              <a:rPr lang="en-GB" dirty="0"/>
              <a:t>or </a:t>
            </a:r>
            <a:r>
              <a:rPr lang="en-GB" b="1" dirty="0" smtClean="0"/>
              <a:t>phrases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not </a:t>
            </a:r>
            <a:r>
              <a:rPr lang="en-GB" dirty="0"/>
              <a:t>full </a:t>
            </a:r>
            <a:r>
              <a:rPr lang="en-GB" dirty="0" smtClean="0"/>
              <a:t>sentences</a:t>
            </a:r>
            <a:endParaRPr lang="en-GB" dirty="0"/>
          </a:p>
          <a:p>
            <a:pPr marL="0" indent="0">
              <a:spcAft>
                <a:spcPct val="25000"/>
              </a:spcAft>
              <a:buNone/>
            </a:pPr>
            <a:endParaRPr lang="en-GB" dirty="0" smtClean="0"/>
          </a:p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Use </a:t>
            </a:r>
            <a:r>
              <a:rPr lang="en-GB" dirty="0"/>
              <a:t>a </a:t>
            </a:r>
            <a:r>
              <a:rPr lang="en-GB" b="1" dirty="0"/>
              <a:t>minimum of </a:t>
            </a:r>
            <a:r>
              <a:rPr lang="en-GB" b="1" dirty="0" smtClean="0"/>
              <a:t>three </a:t>
            </a:r>
            <a:r>
              <a:rPr lang="en-GB" dirty="0"/>
              <a:t>bullets </a:t>
            </a:r>
            <a:r>
              <a:rPr lang="en-GB" dirty="0" smtClean="0"/>
              <a:t>and </a:t>
            </a:r>
            <a:r>
              <a:rPr lang="en-GB" b="1" dirty="0" smtClean="0"/>
              <a:t>up to six.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Use </a:t>
            </a:r>
            <a:r>
              <a:rPr lang="en-GB" b="1" dirty="0"/>
              <a:t>bullets </a:t>
            </a:r>
            <a:r>
              <a:rPr lang="en-GB" b="1" dirty="0" smtClean="0"/>
              <a:t>points </a:t>
            </a:r>
            <a:r>
              <a:rPr lang="en-GB" dirty="0" smtClean="0"/>
              <a:t>rather </a:t>
            </a:r>
            <a:r>
              <a:rPr lang="en-GB" dirty="0"/>
              <a:t>than </a:t>
            </a:r>
            <a:r>
              <a:rPr lang="en-GB" dirty="0" smtClean="0"/>
              <a:t>numbers – only use </a:t>
            </a:r>
            <a:r>
              <a:rPr lang="en-GB" dirty="0"/>
              <a:t>numbered lists </a:t>
            </a:r>
            <a:r>
              <a:rPr lang="en-GB" dirty="0" smtClean="0"/>
              <a:t>to guide </a:t>
            </a:r>
            <a:r>
              <a:rPr lang="en-GB" dirty="0"/>
              <a:t>a user through </a:t>
            </a:r>
            <a:r>
              <a:rPr lang="en-GB" dirty="0" smtClean="0"/>
              <a:t>steps </a:t>
            </a:r>
            <a:r>
              <a:rPr lang="en-GB" dirty="0"/>
              <a:t>or a 'top 5'. </a:t>
            </a:r>
            <a:endParaRPr lang="en-GB" dirty="0" smtClean="0"/>
          </a:p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Use </a:t>
            </a:r>
            <a:r>
              <a:rPr lang="en-GB" b="1" dirty="0" smtClean="0"/>
              <a:t>bold</a:t>
            </a:r>
            <a:r>
              <a:rPr lang="en-GB" dirty="0" smtClean="0"/>
              <a:t> to emphasise, start with </a:t>
            </a:r>
            <a:r>
              <a:rPr lang="en-GB" b="1" dirty="0" smtClean="0"/>
              <a:t>key words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8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for Lists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1617644"/>
            <a:ext cx="8229599" cy="3053508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Bulleted lists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Follow on from a colon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Start each point with in lower case and don’t end with punctuation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Begin with keywords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Keep each point short – aim for around </a:t>
            </a:r>
            <a:r>
              <a:rPr lang="en-GB" b="1" dirty="0" smtClean="0"/>
              <a:t>10 words</a:t>
            </a:r>
            <a:endParaRPr lang="en-US" sz="2400" dirty="0" smtClean="0"/>
          </a:p>
          <a:p>
            <a:endParaRPr lang="en-GB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4968607"/>
            <a:ext cx="8229599" cy="1683744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Numbered lists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Don’t follow on from a colon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Start each step with a capital and end with a full stop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90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 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02" y="1907603"/>
            <a:ext cx="5398851" cy="4843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Our volunteers are currently involved in a range of activities, including:</a:t>
            </a:r>
          </a:p>
          <a:p>
            <a:pPr marL="0" indent="0">
              <a:buNone/>
            </a:pP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Being the welcoming face of our venues.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Volunteering in the stores and helping to catalogue our extensive collections.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Volunteering with the learning teams to explain exhibits to visitors.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Bringing our rail heritage alive by helping with the day </a:t>
            </a:r>
            <a:r>
              <a:rPr lang="en-GB" sz="1800" dirty="0"/>
              <a:t>to day running of the </a:t>
            </a:r>
            <a:r>
              <a:rPr lang="en-GB" sz="1800" dirty="0" smtClean="0"/>
              <a:t>museum.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Stewarding or assisting with the organisation of special events.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435885" y="1310522"/>
            <a:ext cx="2610998" cy="584775"/>
            <a:chOff x="5621718" y="1398260"/>
            <a:chExt cx="2610998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64042" y="2834803"/>
            <a:ext cx="2076497" cy="2751992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59329" y="1907601"/>
            <a:ext cx="2976664" cy="3970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Grey shading shows scan reading focus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dirty="0" smtClean="0"/>
              <a:t>Uses </a:t>
            </a:r>
            <a:r>
              <a:rPr lang="en-GB" b="1" dirty="0" smtClean="0"/>
              <a:t>capital </a:t>
            </a:r>
            <a:r>
              <a:rPr lang="en-GB" b="1" dirty="0"/>
              <a:t>letters </a:t>
            </a:r>
            <a:r>
              <a:rPr lang="en-GB" dirty="0"/>
              <a:t>at </a:t>
            </a:r>
            <a:r>
              <a:rPr lang="en-GB" dirty="0" smtClean="0"/>
              <a:t>start of each </a:t>
            </a:r>
            <a:r>
              <a:rPr lang="en-GB" dirty="0" smtClean="0"/>
              <a:t>point – not needed</a:t>
            </a:r>
            <a:endParaRPr lang="en-GB" dirty="0" smtClean="0"/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Full sentences</a:t>
            </a:r>
            <a:r>
              <a:rPr lang="en-GB" dirty="0"/>
              <a:t>, with </a:t>
            </a:r>
            <a:r>
              <a:rPr lang="en-GB" dirty="0" smtClean="0"/>
              <a:t>punctuation – harder/slower to read </a:t>
            </a:r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Repetition</a:t>
            </a:r>
            <a:r>
              <a:rPr lang="en-GB" dirty="0"/>
              <a:t> </a:t>
            </a:r>
            <a:r>
              <a:rPr lang="en-GB" dirty="0" smtClean="0"/>
              <a:t>of words at the  beginning of each </a:t>
            </a:r>
            <a:r>
              <a:rPr lang="en-GB" dirty="0" smtClean="0"/>
              <a:t>point – all sounds too similar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6259" y="2996345"/>
            <a:ext cx="2307801" cy="2528966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 Example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2081535"/>
            <a:ext cx="4610091" cy="368255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sz="1900" dirty="0"/>
              <a:t>Our volunteers are involved in a range of activities:</a:t>
            </a:r>
          </a:p>
          <a:p>
            <a:pPr fontAlgn="base"/>
            <a:endParaRPr lang="en-GB" sz="19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w</a:t>
            </a:r>
            <a:r>
              <a:rPr lang="en-GB" sz="1900" b="1" dirty="0" smtClean="0"/>
              <a:t>elcoming </a:t>
            </a:r>
            <a:r>
              <a:rPr lang="en-GB" sz="1900" b="1" dirty="0"/>
              <a:t>visitors  </a:t>
            </a:r>
            <a:r>
              <a:rPr lang="en-GB" sz="1900" dirty="0"/>
              <a:t>and providing information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c</a:t>
            </a:r>
            <a:r>
              <a:rPr lang="en-GB" sz="1900" b="1" dirty="0" smtClean="0"/>
              <a:t>ataloguing</a:t>
            </a:r>
            <a:r>
              <a:rPr lang="en-GB" sz="1900" dirty="0" smtClean="0"/>
              <a:t> </a:t>
            </a:r>
            <a:r>
              <a:rPr lang="en-GB" sz="1900" dirty="0"/>
              <a:t>our extensive collections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e</a:t>
            </a:r>
            <a:r>
              <a:rPr lang="en-GB" sz="1900" b="1" dirty="0" smtClean="0"/>
              <a:t>xplaining </a:t>
            </a:r>
            <a:r>
              <a:rPr lang="en-GB" sz="1900" b="1" dirty="0"/>
              <a:t>exhibits </a:t>
            </a:r>
            <a:r>
              <a:rPr lang="en-GB" sz="1900" dirty="0"/>
              <a:t>to visitors and facilitating exhibitions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d</a:t>
            </a:r>
            <a:r>
              <a:rPr lang="en-GB" sz="1900" b="1" dirty="0" smtClean="0"/>
              <a:t>ay </a:t>
            </a:r>
            <a:r>
              <a:rPr lang="en-GB" sz="1900" b="1" dirty="0"/>
              <a:t>to day running </a:t>
            </a:r>
            <a:r>
              <a:rPr lang="en-GB" sz="1900" dirty="0"/>
              <a:t>of the </a:t>
            </a:r>
            <a:r>
              <a:rPr lang="en-GB" sz="1900" dirty="0" smtClean="0"/>
              <a:t>museum to </a:t>
            </a:r>
            <a:r>
              <a:rPr lang="en-GB" sz="1900" dirty="0"/>
              <a:t>bring our rail heritage to life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s</a:t>
            </a:r>
            <a:r>
              <a:rPr lang="en-GB" sz="1900" b="1" dirty="0" smtClean="0"/>
              <a:t>tewarding</a:t>
            </a:r>
            <a:r>
              <a:rPr lang="en-GB" sz="1900" dirty="0" smtClean="0"/>
              <a:t> </a:t>
            </a:r>
            <a:r>
              <a:rPr lang="en-GB" sz="1900" dirty="0"/>
              <a:t>or assisting with the organisation of special events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25397" y="1319880"/>
            <a:ext cx="2610998" cy="584775"/>
            <a:chOff x="952402" y="1398260"/>
            <a:chExt cx="2610998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136394" y="2081535"/>
            <a:ext cx="2842235" cy="39149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dirty="0" smtClean="0"/>
              <a:t>Grey shading shows scan reading focus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Bold</a:t>
            </a:r>
            <a:r>
              <a:rPr lang="en-GB" dirty="0" smtClean="0"/>
              <a:t> on some words </a:t>
            </a:r>
            <a:r>
              <a:rPr lang="en-GB" dirty="0"/>
              <a:t>for </a:t>
            </a:r>
            <a:r>
              <a:rPr lang="en-GB" dirty="0" smtClean="0"/>
              <a:t>emphasis - helps scan reading</a:t>
            </a:r>
            <a:endParaRPr lang="en-GB" dirty="0" smtClean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Points start </a:t>
            </a:r>
            <a:r>
              <a:rPr lang="en-GB" dirty="0"/>
              <a:t>with </a:t>
            </a:r>
            <a:r>
              <a:rPr lang="en-GB" b="1" dirty="0" smtClean="0"/>
              <a:t>keywords </a:t>
            </a:r>
            <a:r>
              <a:rPr lang="en-GB" dirty="0" smtClean="0"/>
              <a:t>and uses different, action  words for each point 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Follows</a:t>
            </a:r>
            <a:r>
              <a:rPr lang="en-GB" dirty="0" smtClean="0"/>
              <a:t> our </a:t>
            </a:r>
            <a:r>
              <a:rPr lang="en-GB" b="1" dirty="0" smtClean="0"/>
              <a:t>standards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4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570"/>
            <a:ext cx="8229600" cy="40780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Use of bold helps with </a:t>
            </a:r>
            <a:r>
              <a:rPr lang="en-GB" sz="2800" b="1" dirty="0" err="1"/>
              <a:t>scannability</a:t>
            </a:r>
            <a:r>
              <a:rPr lang="en-GB" sz="2800" dirty="0"/>
              <a:t> and </a:t>
            </a:r>
            <a:r>
              <a:rPr lang="en-GB" sz="2800" b="1" dirty="0" smtClean="0"/>
              <a:t>emphasis: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bold text creates a quickly </a:t>
            </a:r>
            <a:r>
              <a:rPr lang="en-GB" sz="2800" dirty="0" err="1" smtClean="0"/>
              <a:t>scannable</a:t>
            </a:r>
            <a:r>
              <a:rPr lang="en-GB" sz="2800" dirty="0" smtClean="0"/>
              <a:t> </a:t>
            </a:r>
            <a:r>
              <a:rPr lang="en-GB" sz="2800" dirty="0"/>
              <a:t>‘at a glance’ impression of </a:t>
            </a:r>
            <a:r>
              <a:rPr lang="en-GB" sz="2800" dirty="0" smtClean="0"/>
              <a:t>the </a:t>
            </a:r>
            <a:r>
              <a:rPr lang="en-GB" sz="2800" dirty="0"/>
              <a:t>page, which tells users what to expect from the </a:t>
            </a:r>
            <a:r>
              <a:rPr lang="en-GB" sz="2800" dirty="0" smtClean="0"/>
              <a:t>content</a:t>
            </a:r>
            <a:endParaRPr lang="en-GB" sz="2800" b="1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works for humans and computers -</a:t>
            </a:r>
            <a:r>
              <a:rPr lang="en-GB" sz="2800" b="1" dirty="0" smtClean="0"/>
              <a:t> Highlighting </a:t>
            </a:r>
            <a:r>
              <a:rPr lang="en-GB" sz="2800" b="1" dirty="0"/>
              <a:t>key </a:t>
            </a:r>
            <a:r>
              <a:rPr lang="en-GB" sz="2800" b="1" dirty="0" smtClean="0"/>
              <a:t>phrases </a:t>
            </a:r>
            <a:r>
              <a:rPr lang="en-GB" sz="2800" dirty="0"/>
              <a:t>in bold </a:t>
            </a:r>
            <a:r>
              <a:rPr lang="en-GB" sz="2800" dirty="0" smtClean="0"/>
              <a:t>helps to improve </a:t>
            </a:r>
            <a:r>
              <a:rPr lang="en-GB" sz="2800" dirty="0"/>
              <a:t>s</a:t>
            </a:r>
            <a:r>
              <a:rPr lang="en-GB" sz="2800" dirty="0" smtClean="0"/>
              <a:t>earch engine optimisation (SEO)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60" y="1371600"/>
            <a:ext cx="7965195" cy="5350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You should bold text that: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communicates</a:t>
            </a:r>
            <a:r>
              <a:rPr lang="en-GB" sz="1800" dirty="0" smtClean="0"/>
              <a:t> important information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e</a:t>
            </a:r>
            <a:r>
              <a:rPr lang="en-GB" sz="1800" b="1" dirty="0" smtClean="0"/>
              <a:t>mphasises</a:t>
            </a:r>
            <a:r>
              <a:rPr lang="en-GB" sz="1800" dirty="0" smtClean="0"/>
              <a:t> key points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m</a:t>
            </a:r>
            <a:r>
              <a:rPr lang="en-GB" sz="1800" b="1" dirty="0" smtClean="0"/>
              <a:t>akes sense </a:t>
            </a:r>
            <a:r>
              <a:rPr lang="en-GB" sz="1800" dirty="0" smtClean="0"/>
              <a:t>out of context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c</a:t>
            </a:r>
            <a:r>
              <a:rPr lang="en-GB" sz="1800" b="1" dirty="0" smtClean="0"/>
              <a:t>omplements</a:t>
            </a:r>
            <a:r>
              <a:rPr lang="en-GB" sz="1800" dirty="0" smtClean="0"/>
              <a:t> titles and headings </a:t>
            </a: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An </a:t>
            </a:r>
            <a:r>
              <a:rPr lang="en-GB" sz="1800" dirty="0"/>
              <a:t>easy way to check if you’ve used bold effectively is to </a:t>
            </a:r>
            <a:r>
              <a:rPr lang="en-GB" sz="1800" b="1" dirty="0"/>
              <a:t>collect your bold phrases into one list</a:t>
            </a:r>
            <a:r>
              <a:rPr lang="en-GB" sz="1800" dirty="0"/>
              <a:t>. If you gave this list to </a:t>
            </a:r>
            <a:r>
              <a:rPr lang="en-GB" sz="1800" dirty="0" smtClean="0"/>
              <a:t>someone, </a:t>
            </a:r>
            <a:r>
              <a:rPr lang="en-GB" sz="1800" dirty="0"/>
              <a:t>would they get the right impression about </a:t>
            </a:r>
            <a:r>
              <a:rPr lang="en-GB" sz="1800" dirty="0" smtClean="0"/>
              <a:t>your </a:t>
            </a:r>
            <a:r>
              <a:rPr lang="en-GB" sz="1800" dirty="0"/>
              <a:t>page</a:t>
            </a:r>
            <a:r>
              <a:rPr lang="en-GB" sz="1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Always add bold after you have </a:t>
            </a:r>
            <a:r>
              <a:rPr lang="en-GB" sz="1800" dirty="0" err="1" smtClean="0"/>
              <a:t>cr</a:t>
            </a:r>
            <a:r>
              <a:rPr lang="en-US" sz="1800" dirty="0" err="1" smtClean="0">
                <a:ea typeface="ＭＳ Ｐゴシック" charset="0"/>
              </a:rPr>
              <a:t>eated</a:t>
            </a:r>
            <a:r>
              <a:rPr lang="en-US" sz="1800" dirty="0" smtClean="0">
                <a:ea typeface="ＭＳ Ｐゴシック" charset="0"/>
              </a:rPr>
              <a:t> your </a:t>
            </a:r>
            <a:r>
              <a:rPr lang="en-US" sz="1800" dirty="0">
                <a:ea typeface="ＭＳ Ｐゴシック" charset="0"/>
              </a:rPr>
              <a:t>content for a </a:t>
            </a:r>
            <a:r>
              <a:rPr lang="en-US" sz="1800" dirty="0" smtClean="0">
                <a:ea typeface="ＭＳ Ｐゴシック" charset="0"/>
              </a:rPr>
              <a:t>page</a:t>
            </a:r>
            <a:endParaRPr lang="en-US" sz="1800" dirty="0">
              <a:ea typeface="ＭＳ Ｐゴシック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pPr>
              <a:lnSpc>
                <a:spcPct val="150000"/>
              </a:lnSpc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9095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98" y="1964986"/>
            <a:ext cx="8210145" cy="3920247"/>
          </a:xfrm>
        </p:spPr>
        <p:txBody>
          <a:bodyPr>
            <a:noAutofit/>
          </a:bodyPr>
          <a:lstStyle/>
          <a:p>
            <a:pPr marL="0" indent="0">
              <a:spcAft>
                <a:spcPct val="25000"/>
              </a:spcAft>
              <a:buClr>
                <a:srgbClr val="163462"/>
              </a:buClr>
              <a:buNone/>
            </a:pPr>
            <a:r>
              <a:rPr lang="en-GB" sz="2800" dirty="0" smtClean="0"/>
              <a:t>Bold is the only formatting you should use to add emphasis. Don’t:</a:t>
            </a:r>
            <a:endParaRPr lang="en-GB" sz="28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make </a:t>
            </a:r>
            <a:r>
              <a:rPr lang="en-GB" sz="2400" dirty="0"/>
              <a:t>entire sentences or paragraphs bold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make </a:t>
            </a:r>
            <a:r>
              <a:rPr lang="en-GB" sz="2400" dirty="0"/>
              <a:t>too many individual words bold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</a:t>
            </a:r>
            <a:r>
              <a:rPr lang="en-GB" sz="2400" i="1" dirty="0" smtClean="0"/>
              <a:t>italics </a:t>
            </a:r>
            <a:r>
              <a:rPr lang="en-GB" sz="2400" dirty="0" smtClean="0"/>
              <a:t>for emphasis – hard to read online</a:t>
            </a:r>
            <a:endParaRPr lang="en-GB" sz="24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</a:t>
            </a:r>
            <a:r>
              <a:rPr lang="en-GB" sz="2400" u="sng" dirty="0" smtClean="0"/>
              <a:t>underline</a:t>
            </a:r>
            <a:r>
              <a:rPr lang="en-GB" sz="2400" dirty="0" smtClean="0"/>
              <a:t> text for emphasis – ONLY used for hyperlinks</a:t>
            </a:r>
            <a:endParaRPr lang="en-GB" sz="24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CAPITAL LETTERS for emphasis – too </a:t>
            </a:r>
            <a:r>
              <a:rPr lang="en-GB" sz="2400" dirty="0" err="1" smtClean="0"/>
              <a:t>shouty</a:t>
            </a:r>
            <a:r>
              <a:rPr lang="en-GB" sz="2400" dirty="0" smtClean="0"/>
              <a:t>!</a:t>
            </a:r>
            <a:endParaRPr lang="en-US" sz="2400" dirty="0">
              <a:solidFill>
                <a:srgbClr val="666666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016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491440"/>
            <a:ext cx="7772400" cy="1362075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Be Conversational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991253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0591" y="4298566"/>
            <a:ext cx="7052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</a:t>
            </a:r>
            <a:r>
              <a:rPr lang="en-GB" b="1" dirty="0"/>
              <a:t>friendly and welcoming tone of </a:t>
            </a:r>
            <a:r>
              <a:rPr lang="en-GB" b="1" dirty="0" smtClean="0"/>
              <a:t>voice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Imagine </a:t>
            </a:r>
            <a:r>
              <a:rPr lang="en-GB" dirty="0"/>
              <a:t>you’re talking to the reader and </a:t>
            </a:r>
            <a:r>
              <a:rPr lang="en-GB" b="1" dirty="0"/>
              <a:t>write as you’d </a:t>
            </a:r>
            <a:r>
              <a:rPr lang="en-GB" b="1" dirty="0" smtClean="0"/>
              <a:t>speak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2434107"/>
            <a:ext cx="5943600" cy="3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 algn="l">
              <a:spcAft>
                <a:spcPct val="25000"/>
              </a:spcAft>
              <a:buClr>
                <a:srgbClr val="163462"/>
              </a:buClr>
            </a:pPr>
            <a:endParaRPr lang="en-US" sz="2200" dirty="0" smtClean="0">
              <a:solidFill>
                <a:srgbClr val="666666"/>
              </a:solidFill>
            </a:endParaRPr>
          </a:p>
          <a:p>
            <a:pPr marL="195263" indent="-195263" algn="l">
              <a:spcAft>
                <a:spcPct val="25000"/>
              </a:spcAft>
              <a:buClr>
                <a:srgbClr val="FF925C"/>
              </a:buClr>
            </a:pPr>
            <a:endParaRPr lang="en-US" sz="2200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Tone of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W</a:t>
            </a:r>
            <a:r>
              <a:rPr lang="en-GB" dirty="0" smtClean="0"/>
              <a:t>rite in a conversational tone, be </a:t>
            </a:r>
            <a:r>
              <a:rPr lang="en-GB" b="1" dirty="0" smtClean="0"/>
              <a:t>friendly </a:t>
            </a:r>
            <a:r>
              <a:rPr lang="en-GB" b="1" dirty="0"/>
              <a:t>and </a:t>
            </a:r>
            <a:r>
              <a:rPr lang="en-GB" b="1" dirty="0" smtClean="0"/>
              <a:t>welcoming: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address the </a:t>
            </a:r>
            <a:r>
              <a:rPr lang="en-GB" sz="2500" dirty="0" smtClean="0"/>
              <a:t>audience as 'you‘ – ‘You can find out more about’</a:t>
            </a:r>
            <a:endParaRPr lang="en-GB" sz="25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b="1" dirty="0"/>
              <a:t>contractions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smtClean="0"/>
              <a:t>we’ll, you’re</a:t>
            </a:r>
            <a:endParaRPr lang="en-GB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simple </a:t>
            </a:r>
            <a:r>
              <a:rPr lang="en-GB" b="1" dirty="0"/>
              <a:t>short </a:t>
            </a:r>
            <a:r>
              <a:rPr lang="en-GB" b="1" dirty="0" smtClean="0"/>
              <a:t>words and clear language:</a:t>
            </a:r>
          </a:p>
          <a:p>
            <a:pPr marL="1431648" lvl="3" indent="-174348" defTabSz="456558">
              <a:buFont typeface="Arial" panose="020B0604020202020204" pitchFamily="34" charset="0"/>
              <a:buChar char="•"/>
            </a:pPr>
            <a:r>
              <a:rPr lang="en-GB" dirty="0"/>
              <a:t>'before’ not 'in advance of‘</a:t>
            </a:r>
          </a:p>
          <a:p>
            <a:pPr marL="1431648" lvl="3" indent="-174348" defTabSz="456558">
              <a:buFont typeface="Arial" panose="020B0604020202020204" pitchFamily="34" charset="0"/>
              <a:buChar char="•"/>
            </a:pPr>
            <a:r>
              <a:rPr lang="en-GB" dirty="0"/>
              <a:t> 'send' not 'transmit</a:t>
            </a:r>
            <a:r>
              <a:rPr lang="en-GB" dirty="0" smtClean="0"/>
              <a:t>‘</a:t>
            </a:r>
            <a:endParaRPr lang="en-GB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remove jargon  </a:t>
            </a:r>
            <a:r>
              <a:rPr lang="en-GB" dirty="0"/>
              <a:t>to reduce </a:t>
            </a:r>
            <a:r>
              <a:rPr lang="en-GB" dirty="0" smtClean="0"/>
              <a:t>formality, and increase understanding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cut caveats </a:t>
            </a:r>
            <a:r>
              <a:rPr lang="en-GB" dirty="0" smtClean="0"/>
              <a:t>like ‘please note’ </a:t>
            </a:r>
            <a:endParaRPr lang="en-GB" dirty="0"/>
          </a:p>
          <a:p>
            <a:pPr marL="0" indent="0" defTabSz="456558">
              <a:buNone/>
            </a:pPr>
            <a:endParaRPr lang="en-GB" dirty="0" smtClean="0"/>
          </a:p>
          <a:p>
            <a:pPr marL="0" indent="0" defTabSz="456558">
              <a:buNone/>
            </a:pPr>
            <a:r>
              <a:rPr lang="en-GB" dirty="0" smtClean="0"/>
              <a:t>See </a:t>
            </a:r>
            <a:r>
              <a:rPr lang="en-GB" dirty="0"/>
              <a:t>the </a:t>
            </a:r>
            <a:r>
              <a:rPr lang="en-GB" dirty="0">
                <a:hlinkClick r:id="rId3"/>
              </a:rPr>
              <a:t>Plain English Guide</a:t>
            </a:r>
            <a:r>
              <a:rPr lang="en-GB" dirty="0"/>
              <a:t> (PDF: 174KB) for other ways to simplify your language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045021"/>
            <a:ext cx="7772400" cy="1362075"/>
          </a:xfrm>
        </p:spPr>
        <p:txBody>
          <a:bodyPr/>
          <a:lstStyle/>
          <a:p>
            <a:r>
              <a:rPr lang="en-GB" dirty="0" smtClean="0"/>
              <a:t>1. Be Direct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544834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0042" y="4036974"/>
            <a:ext cx="726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</a:t>
            </a:r>
            <a:r>
              <a:rPr lang="en-GB" b="1" dirty="0" smtClean="0"/>
              <a:t>clear/descriptive page titles and headings</a:t>
            </a:r>
            <a:r>
              <a:rPr lang="en-GB" dirty="0" smtClean="0"/>
              <a:t> – understood quickly, and also  helps search engines rankings</a:t>
            </a:r>
          </a:p>
          <a:p>
            <a:pPr marL="285750" indent="-285750" defTabSz="464927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Brief introductions </a:t>
            </a:r>
            <a:r>
              <a:rPr lang="en-GB" dirty="0" smtClean="0"/>
              <a:t>- state </a:t>
            </a:r>
            <a:r>
              <a:rPr lang="en-GB" dirty="0"/>
              <a:t>the point of the </a:t>
            </a:r>
            <a:r>
              <a:rPr lang="en-GB" dirty="0" smtClean="0"/>
              <a:t>page, use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2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Be Active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630496"/>
            <a:ext cx="7799943" cy="49906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Using an </a:t>
            </a:r>
            <a:r>
              <a:rPr lang="en-GB" b="1" dirty="0" smtClean="0"/>
              <a:t>active voice</a:t>
            </a:r>
            <a:r>
              <a:rPr lang="en-GB" dirty="0" smtClean="0"/>
              <a:t> </a:t>
            </a:r>
            <a:r>
              <a:rPr lang="en-GB" dirty="0"/>
              <a:t>rather than </a:t>
            </a:r>
            <a:r>
              <a:rPr lang="en-GB" dirty="0" smtClean="0"/>
              <a:t>passive voice: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helps with your conversational style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encourages your users to engage with your content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helps your users complete their tasks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‘you write great web content’ </a:t>
            </a:r>
            <a:endParaRPr lang="en-GB" dirty="0" smtClean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 smtClean="0">
                <a:cs typeface="Arial" panose="020B0604020202020204" pitchFamily="34" charset="0"/>
              </a:rPr>
              <a:t>not</a:t>
            </a:r>
            <a:r>
              <a:rPr lang="en-GB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‘great web content is written by the </a:t>
            </a:r>
            <a:r>
              <a:rPr lang="en-GB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team’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2434107"/>
            <a:ext cx="5943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 algn="l">
              <a:spcAft>
                <a:spcPct val="25000"/>
              </a:spcAft>
              <a:buClr>
                <a:srgbClr val="163462"/>
              </a:buClr>
            </a:pPr>
            <a:endParaRPr lang="en-US" sz="2200" dirty="0" smtClean="0">
              <a:solidFill>
                <a:srgbClr val="666666"/>
              </a:solidFill>
            </a:endParaRPr>
          </a:p>
          <a:p>
            <a:pPr marL="195263" indent="-195263" algn="l">
              <a:spcAft>
                <a:spcPct val="25000"/>
              </a:spcAft>
              <a:buClr>
                <a:srgbClr val="FF925C"/>
              </a:buClr>
            </a:pPr>
            <a:endParaRPr lang="en-US" sz="2200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Helpful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Your aim is to </a:t>
            </a:r>
            <a:r>
              <a:rPr lang="en-GB" b="1" dirty="0"/>
              <a:t>help a user find an answer </a:t>
            </a:r>
            <a:r>
              <a:rPr lang="en-GB" dirty="0"/>
              <a:t>or </a:t>
            </a:r>
            <a:r>
              <a:rPr lang="en-GB" b="1" dirty="0"/>
              <a:t>complete a task</a:t>
            </a:r>
            <a:r>
              <a:rPr lang="en-GB" dirty="0"/>
              <a:t>, not to keep them on your </a:t>
            </a:r>
            <a:r>
              <a:rPr lang="en-GB" dirty="0" smtClean="0"/>
              <a:t>website</a:t>
            </a:r>
            <a:r>
              <a:rPr lang="en-GB" dirty="0"/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you want them to </a:t>
            </a:r>
            <a:r>
              <a:rPr lang="en-GB" b="1" dirty="0"/>
              <a:t>complete a task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help them with your words </a:t>
            </a:r>
            <a:r>
              <a:rPr lang="en-GB" dirty="0" smtClean="0"/>
              <a:t>and hyperlinks</a:t>
            </a:r>
            <a:endParaRPr lang="en-GB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link </a:t>
            </a:r>
            <a:r>
              <a:rPr lang="en-GB" b="1" dirty="0"/>
              <a:t>to relevant content </a:t>
            </a:r>
            <a:r>
              <a:rPr lang="en-GB" dirty="0"/>
              <a:t>elsewhere - </a:t>
            </a:r>
            <a:r>
              <a:rPr lang="en-GB" b="1" dirty="0" smtClean="0"/>
              <a:t>don't </a:t>
            </a:r>
            <a:r>
              <a:rPr lang="en-GB" b="1" dirty="0"/>
              <a:t>duplicate </a:t>
            </a:r>
            <a:r>
              <a:rPr lang="en-GB" b="1" dirty="0" smtClean="0"/>
              <a:t>content </a:t>
            </a:r>
            <a:r>
              <a:rPr lang="en-GB" dirty="0"/>
              <a:t>on your site if it's somewhere more appropriate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do </a:t>
            </a:r>
            <a:r>
              <a:rPr lang="en-GB" dirty="0"/>
              <a:t>you need to </a:t>
            </a:r>
            <a:r>
              <a:rPr lang="en-GB" b="1" dirty="0"/>
              <a:t>introduce something to them</a:t>
            </a:r>
            <a:r>
              <a:rPr lang="en-GB" dirty="0"/>
              <a:t>: a video, related content, contact details?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8" y="1729648"/>
            <a:ext cx="8180143" cy="4461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Hyperlinks </a:t>
            </a:r>
            <a:r>
              <a:rPr lang="en-GB" sz="2000" b="1" dirty="0"/>
              <a:t>help you to write actively, </a:t>
            </a:r>
            <a:r>
              <a:rPr lang="en-GB" sz="2000" dirty="0"/>
              <a:t>support scan-reading and enhance search engine </a:t>
            </a:r>
            <a:r>
              <a:rPr lang="en-GB" sz="2000" dirty="0" smtClean="0"/>
              <a:t>optimisation. They:</a:t>
            </a:r>
          </a:p>
          <a:p>
            <a:pPr marL="0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highlight </a:t>
            </a:r>
            <a:r>
              <a:rPr lang="en-GB" sz="2000" dirty="0"/>
              <a:t>keywords by </a:t>
            </a:r>
            <a:r>
              <a:rPr lang="en-GB" sz="2000" b="1" u="sng" dirty="0"/>
              <a:t>underlining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give active instructions – should prompt you to do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offer </a:t>
            </a:r>
            <a:r>
              <a:rPr lang="en-GB" sz="2000" dirty="0"/>
              <a:t>a next step: place them </a:t>
            </a:r>
            <a:r>
              <a:rPr lang="en-GB" sz="2000" b="1" dirty="0"/>
              <a:t>at the end </a:t>
            </a:r>
            <a:r>
              <a:rPr lang="en-GB" sz="2000" dirty="0"/>
              <a:t>of your content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are always descriptive – do not use ‘</a:t>
            </a:r>
            <a:r>
              <a:rPr lang="en-GB" sz="2000" dirty="0"/>
              <a:t>click here’</a:t>
            </a:r>
            <a:r>
              <a:rPr lang="en-GB" sz="2000" b="1" dirty="0"/>
              <a:t> </a:t>
            </a:r>
            <a:r>
              <a:rPr lang="en-GB" sz="2000" dirty="0"/>
              <a:t>or ‘download’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……</a:t>
            </a:r>
            <a:r>
              <a:rPr lang="en-GB" sz="2000" b="1" dirty="0" smtClean="0"/>
              <a:t>must work – so check!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But, don’t </a:t>
            </a:r>
            <a:r>
              <a:rPr lang="en-GB" sz="2000" dirty="0"/>
              <a:t>use too many </a:t>
            </a:r>
            <a:r>
              <a:rPr lang="en-GB" sz="2000" dirty="0" smtClean="0"/>
              <a:t>together – it’s </a:t>
            </a:r>
            <a:r>
              <a:rPr lang="en-GB" sz="2000" b="1" dirty="0"/>
              <a:t>harder for mobile</a:t>
            </a:r>
            <a:r>
              <a:rPr lang="en-GB" sz="2000" dirty="0"/>
              <a:t> readers to hit the link </a:t>
            </a:r>
            <a:r>
              <a:rPr lang="en-GB" sz="2000" dirty="0" smtClean="0"/>
              <a:t>target.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8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Hyperlink Standards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027" y="2027104"/>
            <a:ext cx="7799943" cy="3657600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31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Hyperlinks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are </a:t>
            </a:r>
            <a:r>
              <a:rPr lang="en-GB" sz="3200" dirty="0"/>
              <a:t>descriptive and meaningful </a:t>
            </a:r>
            <a:endParaRPr lang="en-GB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link </a:t>
            </a:r>
            <a:r>
              <a:rPr lang="en-GB" sz="3200" b="1" dirty="0"/>
              <a:t>phrases </a:t>
            </a:r>
            <a:r>
              <a:rPr lang="en-GB" sz="3200" dirty="0"/>
              <a:t>of 3-4 words not entire sentences or </a:t>
            </a:r>
            <a:r>
              <a:rPr lang="en-GB" sz="3200" dirty="0" smtClean="0"/>
              <a:t>paragraphs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always </a:t>
            </a:r>
            <a:r>
              <a:rPr lang="en-GB" sz="3200" dirty="0"/>
              <a:t>open destination content in same window – users have the choice to open a new tab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5" name="Picture 5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9361" y="7011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10B24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GB" smtClean="0"/>
              <a:t>Writing Web Content 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99361" y="1916150"/>
            <a:ext cx="6118697" cy="2324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52759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Complete</a:t>
            </a:r>
          </a:p>
          <a:p>
            <a:pPr algn="l">
              <a:lnSpc>
                <a:spcPct val="150000"/>
              </a:lnSpc>
            </a:pPr>
            <a:r>
              <a:rPr lang="en-GB" sz="1800" dirty="0" smtClean="0">
                <a:solidFill>
                  <a:srgbClr val="052759"/>
                </a:solidFill>
              </a:rPr>
              <a:t>Top 5 Tips for  writing online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Be direct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Be concise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Make content </a:t>
            </a:r>
            <a:r>
              <a:rPr lang="en-GB" sz="1800" dirty="0" err="1"/>
              <a:t>scannable</a:t>
            </a:r>
            <a:endParaRPr lang="en-GB" sz="1800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Be conversational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Be </a:t>
            </a:r>
            <a:r>
              <a:rPr lang="en-GB" sz="1800" dirty="0" smtClean="0"/>
              <a:t>active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2715755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3172955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3697097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415429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46679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 &amp; Page Titles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553378"/>
            <a:ext cx="7799943" cy="50347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They should: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b</a:t>
            </a:r>
            <a:r>
              <a:rPr lang="en-GB" sz="1800" b="1" dirty="0" smtClean="0"/>
              <a:t>egin </a:t>
            </a:r>
            <a:r>
              <a:rPr lang="en-GB" sz="1800" b="1" dirty="0"/>
              <a:t>with keywords </a:t>
            </a:r>
            <a:r>
              <a:rPr lang="en-GB" sz="1800" dirty="0"/>
              <a:t>to support scan </a:t>
            </a:r>
            <a:r>
              <a:rPr lang="en-GB" sz="1800" dirty="0" smtClean="0"/>
              <a:t>reading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be kept </a:t>
            </a:r>
            <a:r>
              <a:rPr lang="en-GB" sz="1800" b="1" dirty="0" smtClean="0"/>
              <a:t>short</a:t>
            </a:r>
            <a:r>
              <a:rPr lang="en-GB" sz="1800" dirty="0" smtClean="0"/>
              <a:t>  so they are easier to read, match menu items if possible</a:t>
            </a:r>
            <a:endParaRPr lang="en-GB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be</a:t>
            </a:r>
            <a:r>
              <a:rPr lang="en-GB" sz="1800" b="1" dirty="0" smtClean="0"/>
              <a:t> clear </a:t>
            </a:r>
            <a:r>
              <a:rPr lang="en-GB" sz="1800" dirty="0"/>
              <a:t>and</a:t>
            </a:r>
            <a:r>
              <a:rPr lang="en-GB" sz="1800" b="1" dirty="0"/>
              <a:t> descriptive </a:t>
            </a:r>
            <a:r>
              <a:rPr lang="en-GB" sz="1800" dirty="0"/>
              <a:t>so it’s easy to </a:t>
            </a:r>
            <a:r>
              <a:rPr lang="en-GB" sz="1800" dirty="0" smtClean="0"/>
              <a:t>see relevance </a:t>
            </a:r>
            <a:endParaRPr lang="en-GB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a</a:t>
            </a:r>
            <a:r>
              <a:rPr lang="en-GB" sz="1800" b="1" dirty="0" smtClean="0"/>
              <a:t>void </a:t>
            </a:r>
            <a:r>
              <a:rPr lang="en-GB" sz="1800" b="1" dirty="0"/>
              <a:t>jargon </a:t>
            </a:r>
            <a:r>
              <a:rPr lang="en-GB" sz="1800" dirty="0"/>
              <a:t>or word </a:t>
            </a:r>
            <a:r>
              <a:rPr lang="en-GB" sz="1800" dirty="0" smtClean="0"/>
              <a:t>play</a:t>
            </a:r>
          </a:p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1800" dirty="0" smtClean="0"/>
              <a:t>Your page title is crucial </a:t>
            </a:r>
            <a:r>
              <a:rPr lang="en-GB" sz="1800" dirty="0"/>
              <a:t>to </a:t>
            </a:r>
            <a:r>
              <a:rPr lang="en-GB" sz="1800" b="1" dirty="0"/>
              <a:t>helping people find it, </a:t>
            </a:r>
            <a:r>
              <a:rPr lang="en-GB" sz="1800" dirty="0"/>
              <a:t>and </a:t>
            </a:r>
            <a:r>
              <a:rPr lang="en-GB" sz="1800" dirty="0" smtClean="0"/>
              <a:t>can appear </a:t>
            </a:r>
            <a:r>
              <a:rPr lang="en-GB" sz="1800" dirty="0"/>
              <a:t>in many </a:t>
            </a:r>
            <a:r>
              <a:rPr lang="en-GB" sz="1800" b="1" dirty="0"/>
              <a:t>different </a:t>
            </a:r>
            <a:r>
              <a:rPr lang="en-GB" sz="1800" b="1" dirty="0" smtClean="0"/>
              <a:t>ways/forms:</a:t>
            </a:r>
            <a:endParaRPr lang="en-GB" sz="1800" b="1" dirty="0"/>
          </a:p>
          <a:p>
            <a:pPr lvl="0"/>
            <a:endParaRPr lang="en-GB" sz="18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Search results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Links on home pages, sidebars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Social media</a:t>
            </a:r>
          </a:p>
          <a:p>
            <a:pPr marL="5715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6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7036" r="13171"/>
          <a:stretch/>
        </p:blipFill>
        <p:spPr bwMode="auto">
          <a:xfrm>
            <a:off x="742043" y="1608463"/>
            <a:ext cx="3157929" cy="51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043" y="2264471"/>
            <a:ext cx="3062827" cy="894153"/>
          </a:xfrm>
          <a:prstGeom prst="rect">
            <a:avLst/>
          </a:prstGeom>
          <a:noFill/>
          <a:ln w="38100">
            <a:solidFill>
              <a:srgbClr val="C10B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2042" y="4280556"/>
            <a:ext cx="3062827" cy="317660"/>
          </a:xfrm>
          <a:prstGeom prst="rect">
            <a:avLst/>
          </a:prstGeom>
          <a:noFill/>
          <a:ln w="38100">
            <a:solidFill>
              <a:srgbClr val="C10B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Title Examples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05051" y="2148289"/>
            <a:ext cx="3485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52759"/>
                </a:solidFill>
              </a:rPr>
              <a:t>Descriptive title</a:t>
            </a:r>
          </a:p>
          <a:p>
            <a:r>
              <a:rPr lang="en-GB" dirty="0" smtClean="0"/>
              <a:t>Gives a good idea of what you can expect if you click through to read the full article.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05051" y="3982663"/>
            <a:ext cx="34851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52759"/>
                </a:solidFill>
              </a:rPr>
              <a:t>Vague title</a:t>
            </a:r>
          </a:p>
          <a:p>
            <a:r>
              <a:rPr lang="en-GB" dirty="0" smtClean="0"/>
              <a:t>This could be about any topic – many people won’t bother to read the summary or click through to read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2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Titles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82186"/>
            <a:ext cx="7645708" cy="2674640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74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b="1" dirty="0" smtClean="0"/>
              <a:t>50 characters </a:t>
            </a:r>
            <a:r>
              <a:rPr lang="en-GB" sz="7400" dirty="0" smtClean="0"/>
              <a:t>(including spaces)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b="1" dirty="0" smtClean="0"/>
              <a:t>H1</a:t>
            </a:r>
            <a:r>
              <a:rPr lang="en-GB" sz="7400" dirty="0" smtClean="0"/>
              <a:t> for </a:t>
            </a:r>
            <a:r>
              <a:rPr lang="en-GB" sz="7400" b="1" dirty="0" smtClean="0"/>
              <a:t>page titles</a:t>
            </a:r>
            <a:r>
              <a:rPr lang="en-GB" sz="7400" dirty="0" smtClean="0"/>
              <a:t> using </a:t>
            </a:r>
            <a:r>
              <a:rPr lang="en-GB" sz="7400" b="1" dirty="0" smtClean="0"/>
              <a:t>title case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dirty="0" smtClean="0"/>
              <a:t>Menu items also use </a:t>
            </a:r>
            <a:r>
              <a:rPr lang="en-GB" sz="7400" b="1" dirty="0"/>
              <a:t>title </a:t>
            </a:r>
            <a:r>
              <a:rPr lang="en-GB" sz="7400" b="1" dirty="0" smtClean="0"/>
              <a:t>case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dirty="0" smtClean="0"/>
              <a:t>Only use </a:t>
            </a:r>
            <a:r>
              <a:rPr lang="en-GB" sz="7400" b="1" dirty="0" smtClean="0"/>
              <a:t>ampersands in side menus</a:t>
            </a:r>
            <a:r>
              <a:rPr lang="en-GB" sz="7400" dirty="0" smtClean="0"/>
              <a:t>. Use ‘and’ in page titles and other text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40221"/>
            <a:ext cx="7799943" cy="2324559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30 characters </a:t>
            </a:r>
            <a:r>
              <a:rPr lang="en-GB" dirty="0" smtClean="0"/>
              <a:t>(including spaces)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H2 to H5 </a:t>
            </a:r>
            <a:r>
              <a:rPr lang="en-GB" dirty="0" smtClean="0"/>
              <a:t>for </a:t>
            </a:r>
            <a:r>
              <a:rPr lang="en-GB" b="1" dirty="0" smtClean="0"/>
              <a:t>sub-headings</a:t>
            </a:r>
            <a:r>
              <a:rPr lang="en-GB" dirty="0" smtClean="0"/>
              <a:t> using </a:t>
            </a:r>
            <a:r>
              <a:rPr lang="en-GB" b="1" dirty="0" smtClean="0"/>
              <a:t>sentence case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82885"/>
            <a:ext cx="7208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558"/>
            <a:r>
              <a:rPr lang="en-GB" dirty="0" smtClean="0"/>
              <a:t>Use Sub </a:t>
            </a:r>
            <a:r>
              <a:rPr lang="en-GB" dirty="0"/>
              <a:t>Headings </a:t>
            </a:r>
            <a:r>
              <a:rPr lang="en-GB" dirty="0" smtClean="0"/>
              <a:t>in your content – they are </a:t>
            </a:r>
            <a:r>
              <a:rPr lang="en-GB" dirty="0"/>
              <a:t>easier to scan read and </a:t>
            </a:r>
            <a:r>
              <a:rPr lang="en-GB" dirty="0" smtClean="0"/>
              <a:t>help people pick </a:t>
            </a:r>
            <a:r>
              <a:rPr lang="en-GB" dirty="0"/>
              <a:t>out relevant information</a:t>
            </a:r>
          </a:p>
          <a:p>
            <a:pPr defTabSz="456558"/>
            <a:endParaRPr lang="en-GB" dirty="0"/>
          </a:p>
          <a:p>
            <a:pPr marL="342419" indent="-342419">
              <a:buFont typeface="Arial" panose="020B0604020202020204" pitchFamily="34" charset="0"/>
              <a:buChar char="•"/>
            </a:pPr>
            <a:r>
              <a:rPr lang="en-GB" b="1" dirty="0"/>
              <a:t>Use keywords </a:t>
            </a:r>
            <a:r>
              <a:rPr lang="en-GB" dirty="0"/>
              <a:t>to support scan reading</a:t>
            </a:r>
          </a:p>
          <a:p>
            <a:pPr marL="342419" indent="-342419">
              <a:buFont typeface="Arial" panose="020B0604020202020204" pitchFamily="34" charset="0"/>
              <a:buChar char="•"/>
            </a:pPr>
            <a:r>
              <a:rPr lang="en-GB" dirty="0" smtClean="0"/>
              <a:t>They support reading online - remember </a:t>
            </a:r>
            <a:r>
              <a:rPr lang="en-GB" dirty="0"/>
              <a:t>the </a:t>
            </a:r>
            <a:r>
              <a:rPr lang="en-GB" b="1" dirty="0"/>
              <a:t>'F' shape </a:t>
            </a:r>
            <a:r>
              <a:rPr lang="en-GB" b="1" dirty="0" smtClean="0"/>
              <a:t>reading </a:t>
            </a:r>
            <a:r>
              <a:rPr lang="en-GB" dirty="0" smtClean="0"/>
              <a:t>pattern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 Example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25397" y="2323237"/>
            <a:ext cx="2610998" cy="364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7" y="1523705"/>
            <a:ext cx="5897380" cy="46614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93100" y="1303612"/>
            <a:ext cx="2610998" cy="584775"/>
            <a:chOff x="952402" y="1398260"/>
            <a:chExt cx="2610998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682899" y="2218014"/>
            <a:ext cx="2266545" cy="31393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Short but descriptive </a:t>
            </a:r>
            <a:r>
              <a:rPr lang="en-GB" dirty="0"/>
              <a:t>Page </a:t>
            </a:r>
            <a:r>
              <a:rPr lang="en-GB" dirty="0" smtClean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Uses </a:t>
            </a:r>
            <a:r>
              <a:rPr lang="en-GB" b="1" dirty="0"/>
              <a:t>sub headings to split up text</a:t>
            </a:r>
            <a:r>
              <a:rPr lang="en-GB" dirty="0"/>
              <a:t> and to introduce each </a:t>
            </a:r>
            <a:r>
              <a:rPr lang="en-GB" dirty="0" smtClean="0"/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Supports </a:t>
            </a:r>
            <a:r>
              <a:rPr lang="en-GB" b="1" dirty="0"/>
              <a:t>scan reading</a:t>
            </a:r>
          </a:p>
        </p:txBody>
      </p:sp>
    </p:spTree>
    <p:extLst>
      <p:ext uri="{BB962C8B-B14F-4D97-AF65-F5344CB8AC3E}">
        <p14:creationId xmlns:p14="http://schemas.microsoft.com/office/powerpoint/2010/main" val="8876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 Example 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35885" y="1292186"/>
            <a:ext cx="2610998" cy="584775"/>
            <a:chOff x="5621718" y="1398260"/>
            <a:chExt cx="2610998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1"/>
          <a:stretch/>
        </p:blipFill>
        <p:spPr bwMode="auto">
          <a:xfrm>
            <a:off x="401754" y="1876961"/>
            <a:ext cx="6466834" cy="36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2327" y="1359806"/>
            <a:ext cx="2237361" cy="52937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Page title too long </a:t>
            </a:r>
            <a:r>
              <a:rPr lang="en-GB" sz="1600" dirty="0"/>
              <a:t>- hard to read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Sub headings are used, but </a:t>
            </a:r>
            <a:r>
              <a:rPr lang="en-GB" sz="1600" b="1" dirty="0"/>
              <a:t>followed by bullet points – no context given </a:t>
            </a:r>
            <a:r>
              <a:rPr lang="en-GB" sz="1600" dirty="0"/>
              <a:t>for each section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Sub headings too long </a:t>
            </a:r>
            <a:r>
              <a:rPr lang="en-GB" sz="1600" dirty="0"/>
              <a:t>– hard to read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of </a:t>
            </a:r>
            <a:r>
              <a:rPr lang="en-GB" sz="1600" b="1" dirty="0"/>
              <a:t>question format is harder to comprehend </a:t>
            </a:r>
            <a:r>
              <a:rPr lang="en-GB" sz="1600" dirty="0"/>
              <a:t>(especially for international students) and is </a:t>
            </a:r>
            <a:r>
              <a:rPr lang="en-GB" sz="1600" b="1" dirty="0"/>
              <a:t>at odds with rest of copy</a:t>
            </a:r>
            <a:r>
              <a:rPr lang="en-GB" sz="1600" dirty="0"/>
              <a:t> on page</a:t>
            </a:r>
          </a:p>
        </p:txBody>
      </p:sp>
    </p:spTree>
    <p:extLst>
      <p:ext uri="{BB962C8B-B14F-4D97-AF65-F5344CB8AC3E}">
        <p14:creationId xmlns:p14="http://schemas.microsoft.com/office/powerpoint/2010/main" val="2169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11909</TotalTime>
  <Words>1734</Words>
  <Application>Microsoft Office PowerPoint</Application>
  <PresentationFormat>On-screen Show (4:3)</PresentationFormat>
  <Paragraphs>314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Arial Black</vt:lpstr>
      <vt:lpstr>Arial Bold</vt:lpstr>
      <vt:lpstr>Calibri</vt:lpstr>
      <vt:lpstr>Helvetica Light</vt:lpstr>
      <vt:lpstr>Times</vt:lpstr>
      <vt:lpstr>Verdana</vt:lpstr>
      <vt:lpstr>Wingdings</vt:lpstr>
      <vt:lpstr>Office Theme</vt:lpstr>
      <vt:lpstr>Writing Web Content </vt:lpstr>
      <vt:lpstr>Top 5 tips for writing online</vt:lpstr>
      <vt:lpstr>1. Be Direct</vt:lpstr>
      <vt:lpstr>Headings &amp; Page Titles </vt:lpstr>
      <vt:lpstr>Page Title Examples</vt:lpstr>
      <vt:lpstr>Page Titles</vt:lpstr>
      <vt:lpstr>Headings</vt:lpstr>
      <vt:lpstr>Headings Example  </vt:lpstr>
      <vt:lpstr>Headings Example  </vt:lpstr>
      <vt:lpstr>Introductions</vt:lpstr>
      <vt:lpstr>2. Be Concise</vt:lpstr>
      <vt:lpstr>Page Content</vt:lpstr>
      <vt:lpstr>Page Content</vt:lpstr>
      <vt:lpstr>Hemingway Editor</vt:lpstr>
      <vt:lpstr>Example – Before Editing </vt:lpstr>
      <vt:lpstr>Example – After Editing </vt:lpstr>
      <vt:lpstr>3. Make Content Scannable</vt:lpstr>
      <vt:lpstr>Scannable Content</vt:lpstr>
      <vt:lpstr>Scannable Example 1 </vt:lpstr>
      <vt:lpstr>Scannable Example 2 </vt:lpstr>
      <vt:lpstr>Lists</vt:lpstr>
      <vt:lpstr>Standards for Lists</vt:lpstr>
      <vt:lpstr>Lists Example 1</vt:lpstr>
      <vt:lpstr>Lists Example 2 </vt:lpstr>
      <vt:lpstr>Bold</vt:lpstr>
      <vt:lpstr>Bold</vt:lpstr>
      <vt:lpstr>Bold</vt:lpstr>
      <vt:lpstr>4. Be Conversational</vt:lpstr>
      <vt:lpstr>Tone of Voice</vt:lpstr>
      <vt:lpstr>5. Be Active</vt:lpstr>
      <vt:lpstr>Active Voice</vt:lpstr>
      <vt:lpstr>Helpful content</vt:lpstr>
      <vt:lpstr>Hyperlinks</vt:lpstr>
      <vt:lpstr>Hyperlink Standards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Suddes</dc:creator>
  <cp:lastModifiedBy>Jane McFadyen</cp:lastModifiedBy>
  <cp:revision>850</cp:revision>
  <cp:lastPrinted>2017-05-12T13:37:48Z</cp:lastPrinted>
  <dcterms:created xsi:type="dcterms:W3CDTF">2012-01-10T10:17:37Z</dcterms:created>
  <dcterms:modified xsi:type="dcterms:W3CDTF">2018-04-03T12:50:49Z</dcterms:modified>
</cp:coreProperties>
</file>