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64" r:id="rId5"/>
    <p:sldId id="265" r:id="rId6"/>
    <p:sldId id="266" r:id="rId7"/>
    <p:sldId id="267" r:id="rId8"/>
    <p:sldId id="268" r:id="rId9"/>
    <p:sldId id="269" r:id="rId10"/>
    <p:sldId id="271" r:id="rId11"/>
    <p:sldId id="272" r:id="rId12"/>
    <p:sldId id="27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65"/>
    <a:srgbClr val="0514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9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DA90745-DBA4-C765-C307-792E2B365BD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F5DAF5-9EEF-4483-2AB2-4020A994949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34CDBC-FBF2-4E54-BC4C-0DF60B860262}" type="datetimeFigureOut">
              <a:rPr lang="en-GB" smtClean="0"/>
              <a:t>16/10/2025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E1756C-4340-04AA-0445-B6400E7394C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51AC13-0C1E-1474-1DBF-79C91676E93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580C15-BB0B-433A-899A-BFAA37C665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8652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CC4EAA-C2F5-4B91-8879-9CF40777DD8F}" type="datetimeFigureOut">
              <a:rPr lang="en-GB" smtClean="0"/>
              <a:t>16/10/2025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D59902-2C8B-4DC7-8E05-D309B315B1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839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D59902-2C8B-4DC7-8E05-D309B315B1D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4781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Lion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D829679-9942-77AF-4C6B-55AA077C5DC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0000">
                <a:srgbClr val="004273"/>
              </a:gs>
              <a:gs pos="0">
                <a:srgbClr val="003050"/>
              </a:gs>
              <a:gs pos="100000">
                <a:srgbClr val="0091CE"/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8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C33804A-E475-4620-90BA-14C7236A9E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6294704"/>
            <a:ext cx="12192000" cy="574476"/>
          </a:xfrm>
          <a:prstGeom prst="rect">
            <a:avLst/>
          </a:prstGeom>
          <a:solidFill>
            <a:srgbClr val="003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9213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6C9D99-1ADC-64D8-DC9D-FA1FF5D9BD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84313"/>
            <a:ext cx="9143996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A82C5F-DE69-51CD-03F2-48A48F63F9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997888"/>
            <a:ext cx="5819774" cy="767661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A82FD9D-1C0E-9822-A174-49DB57823D43}"/>
              </a:ext>
            </a:extLst>
          </p:cNvPr>
          <p:cNvCxnSpPr>
            <a:cxnSpLocks/>
          </p:cNvCxnSpPr>
          <p:nvPr userDrawn="1"/>
        </p:nvCxnSpPr>
        <p:spPr>
          <a:xfrm flipV="1">
            <a:off x="912448" y="0"/>
            <a:ext cx="0" cy="4727448"/>
          </a:xfrm>
          <a:prstGeom prst="line">
            <a:avLst/>
          </a:prstGeom>
          <a:ln w="127000">
            <a:solidFill>
              <a:srgbClr val="C921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5B688D38-3E3E-98A2-916D-CE3DBC928A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1663" y="378192"/>
            <a:ext cx="1912677" cy="54326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792C4E1-CA3C-BE4B-A9BA-E62C792EE9AF}"/>
              </a:ext>
            </a:extLst>
          </p:cNvPr>
          <p:cNvSpPr txBox="1"/>
          <p:nvPr userDrawn="1"/>
        </p:nvSpPr>
        <p:spPr>
          <a:xfrm>
            <a:off x="8289524" y="6402456"/>
            <a:ext cx="3431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Derailed" panose="020B0503030101060003" pitchFamily="34" charset="77"/>
              </a:rPr>
              <a:t>   From Newcastle. </a:t>
            </a:r>
            <a:r>
              <a:rPr lang="en-US" sz="1600" b="1" dirty="0">
                <a:solidFill>
                  <a:schemeClr val="bg1"/>
                </a:solidFill>
                <a:latin typeface="Derailed" panose="020B0503030101060003" pitchFamily="34" charset="77"/>
              </a:rPr>
              <a:t>For the world.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EC53B4B-19F5-5EA5-5BB0-CF96047688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04804" y="1133422"/>
            <a:ext cx="8519068" cy="6021401"/>
          </a:xfrm>
          <a:prstGeom prst="rect">
            <a:avLst/>
          </a:prstGeom>
        </p:spPr>
      </p:pic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53C654B7-6766-3D0F-0761-3DA493BE7262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16/10/2025</a:t>
            </a:fld>
            <a:endParaRPr lang="en-GB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7C05CB58-6641-DEC5-AF57-2FBCD650A6E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3CFD1703-27C2-D68D-E30C-1A6C0573585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160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2.08333E-7 -0.70394 " pathEditMode="relative" rAng="0" ptsTypes="AA">
                                      <p:cBhvr>
                                        <p:cTn id="6" dur="3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Title and 3 x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FE1BCA-057F-6E1D-A798-7BA1A68F8A7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0701" y="1857374"/>
            <a:ext cx="3554772" cy="4193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A5038F4-BF4B-65F0-ADAE-D3630592FBB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278392" y="1857373"/>
            <a:ext cx="3554772" cy="4193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11379A96-8BA2-048F-8DB4-2DF7FF1C7F6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042769" y="1857373"/>
            <a:ext cx="3554772" cy="4193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FC6DFA-53D3-D102-D39E-1C2BFA0960C3}"/>
              </a:ext>
            </a:extLst>
          </p:cNvPr>
          <p:cNvSpPr/>
          <p:nvPr userDrawn="1"/>
        </p:nvSpPr>
        <p:spPr>
          <a:xfrm>
            <a:off x="577516" y="6233298"/>
            <a:ext cx="11046820" cy="699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92136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8B2384C-9204-FF6D-D089-9980C86ED9DE}"/>
              </a:ext>
            </a:extLst>
          </p:cNvPr>
          <p:cNvCxnSpPr>
            <a:cxnSpLocks/>
          </p:cNvCxnSpPr>
          <p:nvPr userDrawn="1"/>
        </p:nvCxnSpPr>
        <p:spPr>
          <a:xfrm flipH="1">
            <a:off x="577516" y="685800"/>
            <a:ext cx="11046820" cy="0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914EC0DF-DF92-9659-FD23-95EA7F7B3E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80742" y="169310"/>
            <a:ext cx="1473566" cy="4185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F7111DE-1179-08F4-ED9A-047B51F8D278}"/>
              </a:ext>
            </a:extLst>
          </p:cNvPr>
          <p:cNvSpPr txBox="1"/>
          <p:nvPr userDrawn="1"/>
        </p:nvSpPr>
        <p:spPr>
          <a:xfrm>
            <a:off x="8289524" y="6402456"/>
            <a:ext cx="3431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1"/>
                </a:solidFill>
                <a:latin typeface="Derailed" panose="020B0503030101060003" pitchFamily="34" charset="77"/>
              </a:rPr>
              <a:t>   From Newcastle. For the world.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34D552A0-DDB4-E652-6C84-E40D81A2F2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16/10/2025</a:t>
            </a:fld>
            <a:endParaRPr lang="en-GB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4A7212F5-5091-CA6A-7922-E0AEA097175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0BF5103-450D-00AA-27F7-4E90D61A892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35FE44F-9A59-4C6C-54BC-2A1738442EF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0571" y="186311"/>
            <a:ext cx="9045575" cy="422275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5" indent="0">
              <a:buNone/>
              <a:defRPr/>
            </a:lvl2pPr>
            <a:lvl3pPr marL="914411" indent="0">
              <a:buNone/>
              <a:defRPr/>
            </a:lvl3pPr>
            <a:lvl4pPr marL="1371617" indent="0">
              <a:buNone/>
              <a:defRPr/>
            </a:lvl4pPr>
            <a:lvl5pPr marL="1828823" indent="0">
              <a:buNone/>
              <a:defRPr/>
            </a:lvl5pPr>
          </a:lstStyle>
          <a:p>
            <a:pPr lvl="0"/>
            <a:r>
              <a:rPr lang="en-US" dirty="0"/>
              <a:t>Presentation Name</a:t>
            </a:r>
            <a:endParaRPr lang="en-GB" dirty="0"/>
          </a:p>
        </p:txBody>
      </p:sp>
      <p:sp>
        <p:nvSpPr>
          <p:cNvPr id="12" name="Title Placeholder 25">
            <a:extLst>
              <a:ext uri="{FF2B5EF4-FFF2-40B4-BE49-F238E27FC236}">
                <a16:creationId xmlns:a16="http://schemas.microsoft.com/office/drawing/2014/main" id="{A8BFF69E-DD06-9FD3-2362-DA88B7A32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566" y="895810"/>
            <a:ext cx="10515600" cy="883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1523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Lion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D829679-9942-77AF-4C6B-55AA077C5DC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0000">
                <a:srgbClr val="004273"/>
              </a:gs>
              <a:gs pos="0">
                <a:srgbClr val="003050"/>
              </a:gs>
              <a:gs pos="100000">
                <a:srgbClr val="0091CE"/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8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C33804A-E475-4620-90BA-14C7236A9E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6294704"/>
            <a:ext cx="12192000" cy="574476"/>
          </a:xfrm>
          <a:prstGeom prst="rect">
            <a:avLst/>
          </a:prstGeom>
          <a:solidFill>
            <a:srgbClr val="003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9213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6C9D99-1ADC-64D8-DC9D-FA1FF5D9BD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927072"/>
            <a:ext cx="5964453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A82FD9D-1C0E-9822-A174-49DB57823D43}"/>
              </a:ext>
            </a:extLst>
          </p:cNvPr>
          <p:cNvCxnSpPr>
            <a:cxnSpLocks/>
          </p:cNvCxnSpPr>
          <p:nvPr userDrawn="1"/>
        </p:nvCxnSpPr>
        <p:spPr>
          <a:xfrm flipV="1">
            <a:off x="912448" y="-558266"/>
            <a:ext cx="0" cy="4727448"/>
          </a:xfrm>
          <a:prstGeom prst="line">
            <a:avLst/>
          </a:prstGeom>
          <a:ln w="127000">
            <a:solidFill>
              <a:srgbClr val="C921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5B688D38-3E3E-98A2-916D-CE3DBC928A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1663" y="378192"/>
            <a:ext cx="1912677" cy="54326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792C4E1-CA3C-BE4B-A9BA-E62C792EE9AF}"/>
              </a:ext>
            </a:extLst>
          </p:cNvPr>
          <p:cNvSpPr txBox="1"/>
          <p:nvPr userDrawn="1"/>
        </p:nvSpPr>
        <p:spPr>
          <a:xfrm>
            <a:off x="8289524" y="6402456"/>
            <a:ext cx="3431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Derailed" panose="020B0503030101060003" pitchFamily="34" charset="77"/>
              </a:rPr>
              <a:t>   From Newcastle. For the world.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EC53B4B-19F5-5EA5-5BB0-CF96047688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04804" y="1133422"/>
            <a:ext cx="8519068" cy="6021401"/>
          </a:xfrm>
          <a:prstGeom prst="rect">
            <a:avLst/>
          </a:prstGeom>
        </p:spPr>
      </p:pic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46D611D-AED8-9F9B-BEE3-7A87D0FD03B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16/10/2025</a:t>
            </a:fld>
            <a:endParaRPr lang="en-GB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B969741B-DBD9-15D8-A5D7-5A5B90624C8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26668BE-85C6-CF41-520F-167CBB57A61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7908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44444E-6 L 2.08333E-7 -0.70393 " pathEditMode="relative" rAng="0" ptsTypes="AA">
                                      <p:cBhvr>
                                        <p:cTn id="6" dur="3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Cit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ewcastle Cityscape">
            <a:extLst>
              <a:ext uri="{FF2B5EF4-FFF2-40B4-BE49-F238E27FC236}">
                <a16:creationId xmlns:a16="http://schemas.microsoft.com/office/drawing/2014/main" id="{EF99EB38-6334-A0DC-181B-3A9705D842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C33804A-E475-4620-90BA-14C7236A9E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6294704"/>
            <a:ext cx="12192000" cy="574476"/>
          </a:xfrm>
          <a:prstGeom prst="rect">
            <a:avLst/>
          </a:prstGeom>
          <a:solidFill>
            <a:srgbClr val="003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92136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688D38-3E3E-98A2-916D-CE3DBC928A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1663" y="378192"/>
            <a:ext cx="1912677" cy="54326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792C4E1-CA3C-BE4B-A9BA-E62C792EE9AF}"/>
              </a:ext>
            </a:extLst>
          </p:cNvPr>
          <p:cNvSpPr txBox="1"/>
          <p:nvPr userDrawn="1"/>
        </p:nvSpPr>
        <p:spPr>
          <a:xfrm>
            <a:off x="8289524" y="6402456"/>
            <a:ext cx="3431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Derailed" panose="020B0503030101060003" pitchFamily="34" charset="77"/>
              </a:rPr>
              <a:t>   From Newcastle. For the world.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73BD4321-1B21-C4D5-5232-2B7A774EDC62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16/10/2025</a:t>
            </a:fld>
            <a:endParaRPr lang="en-GB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574AE7ED-1099-210F-EF49-C4B8AEB7EBF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FFA8343-644D-B8C7-5190-667D05F96B7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BB1AF48-2F0E-8C4E-6AEA-84D8333E10C5}"/>
              </a:ext>
            </a:extLst>
          </p:cNvPr>
          <p:cNvSpPr>
            <a:spLocks/>
          </p:cNvSpPr>
          <p:nvPr userDrawn="1"/>
        </p:nvSpPr>
        <p:spPr>
          <a:xfrm>
            <a:off x="0" y="2524382"/>
            <a:ext cx="8463065" cy="2232250"/>
          </a:xfrm>
          <a:prstGeom prst="rect">
            <a:avLst/>
          </a:prstGeom>
          <a:solidFill>
            <a:srgbClr val="003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92136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ABBF230-7B92-F0B2-DD5A-EA0E1FD1F3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8" y="2986391"/>
            <a:ext cx="6686144" cy="132828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C266846-0A38-02D3-AECA-6C42BCF8E948}"/>
              </a:ext>
            </a:extLst>
          </p:cNvPr>
          <p:cNvCxnSpPr>
            <a:cxnSpLocks/>
          </p:cNvCxnSpPr>
          <p:nvPr userDrawn="1"/>
        </p:nvCxnSpPr>
        <p:spPr>
          <a:xfrm flipV="1">
            <a:off x="912448" y="-4722868"/>
            <a:ext cx="0" cy="4727448"/>
          </a:xfrm>
          <a:prstGeom prst="line">
            <a:avLst/>
          </a:prstGeom>
          <a:ln w="127000">
            <a:solidFill>
              <a:srgbClr val="C921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87569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96296E-6 L -0.69415 -0.00209 " pathEditMode="relative" rAng="0" ptsTypes="AA">
                                      <p:cBhvr>
                                        <p:cTn id="6" dur="300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01" y="-1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96296E-6 L -0.69415 -0.00209 " pathEditMode="relative" rAng="0" ptsTypes="AA">
                                      <p:cBhvr>
                                        <p:cTn id="8" dur="3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01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8 -0.00533 L -0.00065 0.6067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3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Arch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ewcastle University Arches">
            <a:extLst>
              <a:ext uri="{FF2B5EF4-FFF2-40B4-BE49-F238E27FC236}">
                <a16:creationId xmlns:a16="http://schemas.microsoft.com/office/drawing/2014/main" id="{117474B9-0808-A6D3-4A0C-CB3134BE20C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3F43331-0AC2-0402-DF42-8DA9534DC48E}"/>
              </a:ext>
            </a:extLst>
          </p:cNvPr>
          <p:cNvSpPr>
            <a:spLocks/>
          </p:cNvSpPr>
          <p:nvPr userDrawn="1"/>
        </p:nvSpPr>
        <p:spPr>
          <a:xfrm>
            <a:off x="0" y="2524382"/>
            <a:ext cx="8463065" cy="2232250"/>
          </a:xfrm>
          <a:prstGeom prst="rect">
            <a:avLst/>
          </a:prstGeom>
          <a:solidFill>
            <a:srgbClr val="003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92136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C33804A-E475-4620-90BA-14C7236A9E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6294704"/>
            <a:ext cx="12192000" cy="574476"/>
          </a:xfrm>
          <a:prstGeom prst="rect">
            <a:avLst/>
          </a:prstGeom>
          <a:solidFill>
            <a:srgbClr val="003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9213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6C9D99-1ADC-64D8-DC9D-FA1FF5D9BD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8" y="2986391"/>
            <a:ext cx="6686144" cy="132828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688D38-3E3E-98A2-916D-CE3DBC928A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1663" y="378192"/>
            <a:ext cx="1912677" cy="54326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792C4E1-CA3C-BE4B-A9BA-E62C792EE9AF}"/>
              </a:ext>
            </a:extLst>
          </p:cNvPr>
          <p:cNvSpPr txBox="1"/>
          <p:nvPr userDrawn="1"/>
        </p:nvSpPr>
        <p:spPr>
          <a:xfrm>
            <a:off x="8289524" y="6402456"/>
            <a:ext cx="3431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Derailed" panose="020B0503030101060003" pitchFamily="34" charset="77"/>
              </a:rPr>
              <a:t>   From Newcastle. For the world.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0842B96-B5FE-1E35-CBEA-91472EF0837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16/10/2025</a:t>
            </a:fld>
            <a:endParaRPr lang="en-GB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8CC5A30D-E0CD-8A88-10A5-24D33294980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B6168C0-63B7-4C4B-F94F-092E8F737D7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054636D-B9F2-D1BB-38B8-113E6628E5F3}"/>
              </a:ext>
            </a:extLst>
          </p:cNvPr>
          <p:cNvCxnSpPr>
            <a:cxnSpLocks/>
          </p:cNvCxnSpPr>
          <p:nvPr userDrawn="1"/>
        </p:nvCxnSpPr>
        <p:spPr>
          <a:xfrm flipV="1">
            <a:off x="912448" y="-4722868"/>
            <a:ext cx="0" cy="4727448"/>
          </a:xfrm>
          <a:prstGeom prst="line">
            <a:avLst/>
          </a:prstGeom>
          <a:ln w="127000">
            <a:solidFill>
              <a:srgbClr val="C921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4898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96296E-6 L -0.69415 -0.00209 " pathEditMode="relative" rAng="0" ptsTypes="AA">
                                      <p:cBhvr>
                                        <p:cTn id="6" dur="3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01" y="-1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96296E-6 L -0.69415 -0.00209 " pathEditMode="relative" rAng="0" ptsTypes="AA">
                                      <p:cBhvr>
                                        <p:cTn id="8" dur="30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01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8 -0.00533 L -0.00065 0.6067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3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King's Ga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ewcastle University Arches">
            <a:extLst>
              <a:ext uri="{FF2B5EF4-FFF2-40B4-BE49-F238E27FC236}">
                <a16:creationId xmlns:a16="http://schemas.microsoft.com/office/drawing/2014/main" id="{129BD305-8596-6231-A4E1-BD67DC410A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C33804A-E475-4620-90BA-14C7236A9E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6294704"/>
            <a:ext cx="12192000" cy="574476"/>
          </a:xfrm>
          <a:prstGeom prst="rect">
            <a:avLst/>
          </a:prstGeom>
          <a:solidFill>
            <a:srgbClr val="003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92136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688D38-3E3E-98A2-916D-CE3DBC928A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1663" y="378192"/>
            <a:ext cx="1912677" cy="54326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792C4E1-CA3C-BE4B-A9BA-E62C792EE9AF}"/>
              </a:ext>
            </a:extLst>
          </p:cNvPr>
          <p:cNvSpPr txBox="1"/>
          <p:nvPr userDrawn="1"/>
        </p:nvSpPr>
        <p:spPr>
          <a:xfrm>
            <a:off x="8289524" y="6402456"/>
            <a:ext cx="3431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Derailed" panose="020B0503030101060003" pitchFamily="34" charset="77"/>
              </a:rPr>
              <a:t>   From Newcastle. For the world.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28D0930-8341-20BE-80CC-56D3871E14E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16/10/2025</a:t>
            </a:fld>
            <a:endParaRPr lang="en-GB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1F38AFC6-19EC-D9A7-7C06-4EAFF378FD2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3536E95-67EE-DACF-3441-7F66F0DA37A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CF57F7-45DF-22F4-0A57-7398E20B1D74}"/>
              </a:ext>
            </a:extLst>
          </p:cNvPr>
          <p:cNvSpPr>
            <a:spLocks/>
          </p:cNvSpPr>
          <p:nvPr userDrawn="1"/>
        </p:nvSpPr>
        <p:spPr>
          <a:xfrm>
            <a:off x="0" y="2524382"/>
            <a:ext cx="8463065" cy="2232250"/>
          </a:xfrm>
          <a:prstGeom prst="rect">
            <a:avLst/>
          </a:prstGeom>
          <a:solidFill>
            <a:srgbClr val="003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92136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3D7F13D-305A-FD31-F5CE-903B8290E3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8" y="2986391"/>
            <a:ext cx="6686144" cy="132828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D106751-B68E-56FB-B466-A6467A2BCB3D}"/>
              </a:ext>
            </a:extLst>
          </p:cNvPr>
          <p:cNvCxnSpPr>
            <a:cxnSpLocks/>
          </p:cNvCxnSpPr>
          <p:nvPr userDrawn="1"/>
        </p:nvCxnSpPr>
        <p:spPr>
          <a:xfrm flipV="1">
            <a:off x="912448" y="-4722868"/>
            <a:ext cx="0" cy="4727448"/>
          </a:xfrm>
          <a:prstGeom prst="line">
            <a:avLst/>
          </a:prstGeom>
          <a:ln w="127000">
            <a:solidFill>
              <a:srgbClr val="C921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215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96296E-6 L -0.69415 -0.00209 " pathEditMode="relative" rAng="0" ptsTypes="AA">
                                      <p:cBhvr>
                                        <p:cTn id="6" dur="30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01" y="-1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96296E-6 L -0.69415 -0.00209 " pathEditMode="relative" rAng="0" ptsTypes="AA">
                                      <p:cBhvr>
                                        <p:cTn id="8" dur="300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01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8 -0.00533 L -0.00065 0.6067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3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4284DB1-5ABC-F59D-7199-F9DF6F7177B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16/10/2025</a:t>
            </a:fld>
            <a:endParaRPr lang="en-GB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AB30656-7152-8FC6-FBE2-CA84F7BFC60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9EC5824-14DA-A1DF-8052-D7037157099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091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Armstrong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D829679-9942-77AF-4C6B-55AA077C5DC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0000">
                <a:srgbClr val="004273"/>
              </a:gs>
              <a:gs pos="0">
                <a:srgbClr val="003050"/>
              </a:gs>
              <a:gs pos="100000">
                <a:srgbClr val="0091CE"/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800"/>
          </a:p>
        </p:txBody>
      </p:sp>
      <p:pic>
        <p:nvPicPr>
          <p:cNvPr id="14" name="Picture 13" descr="Newcastle University Arches">
            <a:extLst>
              <a:ext uri="{FF2B5EF4-FFF2-40B4-BE49-F238E27FC236}">
                <a16:creationId xmlns:a16="http://schemas.microsoft.com/office/drawing/2014/main" id="{EFE9D616-BCA6-BC65-3F96-099C8F2A8E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0" y="0"/>
            <a:ext cx="5080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C33804A-E475-4620-90BA-14C7236A9E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6294704"/>
            <a:ext cx="12192000" cy="574476"/>
          </a:xfrm>
          <a:prstGeom prst="rect">
            <a:avLst/>
          </a:prstGeom>
          <a:solidFill>
            <a:srgbClr val="003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9213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6C9D99-1ADC-64D8-DC9D-FA1FF5D9BD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84313"/>
            <a:ext cx="4799797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A82C5F-DE69-51CD-03F2-48A48F63F9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97888"/>
            <a:ext cx="4799797" cy="767661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688D38-3E3E-98A2-916D-CE3DBC928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0165" y="378192"/>
            <a:ext cx="1912677" cy="54326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792C4E1-CA3C-BE4B-A9BA-E62C792EE9AF}"/>
              </a:ext>
            </a:extLst>
          </p:cNvPr>
          <p:cNvSpPr txBox="1"/>
          <p:nvPr userDrawn="1"/>
        </p:nvSpPr>
        <p:spPr>
          <a:xfrm>
            <a:off x="8289524" y="6402456"/>
            <a:ext cx="3431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Derailed" panose="020B0503030101060003" pitchFamily="34" charset="77"/>
              </a:rPr>
              <a:t>   From Newcastle. For the world.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0638F5-F397-85C3-D6CE-65AF0807C912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16/10/2025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BE1408-AEFC-B08F-95A3-530B4EEF2CA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90D5E5-4D3D-6A99-75FA-3238CA3FC4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AF55C84-E557-337C-954F-4DAF7C899635}"/>
              </a:ext>
            </a:extLst>
          </p:cNvPr>
          <p:cNvCxnSpPr>
            <a:cxnSpLocks/>
          </p:cNvCxnSpPr>
          <p:nvPr userDrawn="1"/>
        </p:nvCxnSpPr>
        <p:spPr>
          <a:xfrm flipV="1">
            <a:off x="912448" y="0"/>
            <a:ext cx="0" cy="4727448"/>
          </a:xfrm>
          <a:prstGeom prst="line">
            <a:avLst/>
          </a:prstGeom>
          <a:ln w="127000">
            <a:solidFill>
              <a:srgbClr val="C921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5524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2.08333E-7 -0.70394 " pathEditMode="relative" rAng="0" ptsTypes="AA">
                                      <p:cBhvr>
                                        <p:cTn id="6" dur="3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Arches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D829679-9942-77AF-4C6B-55AA077C5DC6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0000">
                <a:srgbClr val="004273"/>
              </a:gs>
              <a:gs pos="0">
                <a:srgbClr val="003050"/>
              </a:gs>
              <a:gs pos="100000">
                <a:srgbClr val="0091CE"/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800"/>
          </a:p>
        </p:txBody>
      </p:sp>
      <p:pic>
        <p:nvPicPr>
          <p:cNvPr id="14" name="Picture 13" descr="Newcastle University Arches">
            <a:extLst>
              <a:ext uri="{FF2B5EF4-FFF2-40B4-BE49-F238E27FC236}">
                <a16:creationId xmlns:a16="http://schemas.microsoft.com/office/drawing/2014/main" id="{A2DDBE0B-439A-D5F8-3F89-CA4DBFDDAD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0" y="-19972"/>
            <a:ext cx="5080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C33804A-E475-4620-90BA-14C7236A9E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6294704"/>
            <a:ext cx="12192000" cy="574476"/>
          </a:xfrm>
          <a:prstGeom prst="rect">
            <a:avLst/>
          </a:prstGeom>
          <a:solidFill>
            <a:srgbClr val="003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9213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6C9D99-1ADC-64D8-DC9D-FA1FF5D9BD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84313"/>
            <a:ext cx="4799797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A82C5F-DE69-51CD-03F2-48A48F63F9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97888"/>
            <a:ext cx="4799797" cy="767661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688D38-3E3E-98A2-916D-CE3DBC928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0165" y="378192"/>
            <a:ext cx="1912677" cy="54326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792C4E1-CA3C-BE4B-A9BA-E62C792EE9AF}"/>
              </a:ext>
            </a:extLst>
          </p:cNvPr>
          <p:cNvSpPr txBox="1"/>
          <p:nvPr userDrawn="1"/>
        </p:nvSpPr>
        <p:spPr>
          <a:xfrm>
            <a:off x="8289524" y="6402456"/>
            <a:ext cx="3431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Derailed" panose="020B0503030101060003" pitchFamily="34" charset="77"/>
              </a:rPr>
              <a:t>   From Newcastle. For the world.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39EFE649-362A-C9F8-84D2-DA4D7BB413C2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16/10/2025</a:t>
            </a:fld>
            <a:endParaRPr lang="en-GB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E32D6E6-344C-5A86-C5BA-9B17D0EC6EC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3D1421D-829F-A8EC-EF42-6A389E5EDE0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2CDF995-8303-90A9-AC96-8763E0CDC7FC}"/>
              </a:ext>
            </a:extLst>
          </p:cNvPr>
          <p:cNvCxnSpPr>
            <a:cxnSpLocks/>
          </p:cNvCxnSpPr>
          <p:nvPr userDrawn="1"/>
        </p:nvCxnSpPr>
        <p:spPr>
          <a:xfrm flipV="1">
            <a:off x="912448" y="0"/>
            <a:ext cx="0" cy="4727448"/>
          </a:xfrm>
          <a:prstGeom prst="line">
            <a:avLst/>
          </a:prstGeom>
          <a:ln w="127000">
            <a:solidFill>
              <a:srgbClr val="C921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2493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2.08333E-7 -0.70394 " pathEditMode="relative" rAng="0" ptsTypes="AA">
                                      <p:cBhvr>
                                        <p:cTn id="6" dur="3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Helix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D829679-9942-77AF-4C6B-55AA077C5DC6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0000">
                <a:srgbClr val="004273"/>
              </a:gs>
              <a:gs pos="0">
                <a:srgbClr val="003050"/>
              </a:gs>
              <a:gs pos="100000">
                <a:srgbClr val="0091CE"/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800"/>
          </a:p>
        </p:txBody>
      </p:sp>
      <p:pic>
        <p:nvPicPr>
          <p:cNvPr id="14" name="Picture 13" descr="A group of people walking in front of a building&#10;&#10;Description automatically generated">
            <a:extLst>
              <a:ext uri="{FF2B5EF4-FFF2-40B4-BE49-F238E27FC236}">
                <a16:creationId xmlns:a16="http://schemas.microsoft.com/office/drawing/2014/main" id="{00500CD6-A5AC-0904-EA13-4A14EB2F58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0" y="0"/>
            <a:ext cx="5080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C33804A-E475-4620-90BA-14C7236A9E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6294704"/>
            <a:ext cx="12192000" cy="574476"/>
          </a:xfrm>
          <a:prstGeom prst="rect">
            <a:avLst/>
          </a:prstGeom>
          <a:solidFill>
            <a:srgbClr val="003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9213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6C9D99-1ADC-64D8-DC9D-FA1FF5D9BD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84313"/>
            <a:ext cx="4799797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A82C5F-DE69-51CD-03F2-48A48F63F9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97888"/>
            <a:ext cx="4799797" cy="767661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688D38-3E3E-98A2-916D-CE3DBC928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0165" y="378192"/>
            <a:ext cx="1912677" cy="54326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792C4E1-CA3C-BE4B-A9BA-E62C792EE9AF}"/>
              </a:ext>
            </a:extLst>
          </p:cNvPr>
          <p:cNvSpPr txBox="1"/>
          <p:nvPr userDrawn="1"/>
        </p:nvSpPr>
        <p:spPr>
          <a:xfrm>
            <a:off x="8289524" y="6402456"/>
            <a:ext cx="3431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Derailed" panose="020B0503030101060003" pitchFamily="34" charset="77"/>
              </a:rPr>
              <a:t>   From Newcastle. For the world.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E2E9B4-74C4-1F28-BDAC-C524D4BC1822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16/10/2025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05429C-2501-75E9-56F3-16AB4EC771B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3164727-76C0-BA83-5A77-68C24B7458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259A67F-65F0-72C7-6867-0AC031F903DA}"/>
              </a:ext>
            </a:extLst>
          </p:cNvPr>
          <p:cNvCxnSpPr>
            <a:cxnSpLocks/>
          </p:cNvCxnSpPr>
          <p:nvPr userDrawn="1"/>
        </p:nvCxnSpPr>
        <p:spPr>
          <a:xfrm flipV="1">
            <a:off x="912448" y="0"/>
            <a:ext cx="0" cy="4727448"/>
          </a:xfrm>
          <a:prstGeom prst="line">
            <a:avLst/>
          </a:prstGeom>
          <a:ln w="127000">
            <a:solidFill>
              <a:srgbClr val="C921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1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2.08333E-7 -0.70394 " pathEditMode="relative" rAng="0" ptsTypes="AA">
                                      <p:cBhvr>
                                        <p:cTn id="6" dur="3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Placeholder 25">
            <a:extLst>
              <a:ext uri="{FF2B5EF4-FFF2-40B4-BE49-F238E27FC236}">
                <a16:creationId xmlns:a16="http://schemas.microsoft.com/office/drawing/2014/main" id="{6108BDAC-53BD-C9D3-45E4-9954D1F7F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566" y="807030"/>
            <a:ext cx="10515600" cy="883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FE1BCA-057F-6E1D-A798-7BA1A68F8A7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0701" y="1857374"/>
            <a:ext cx="11074670" cy="419359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670CF57-D16D-8515-14B1-03E6778D1372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16/10/2025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3F9AD8-B58E-EE4F-3EB3-FD7F53F56D9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D48C7E-E8AC-CDE1-4233-3BC9E960C0D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5370308-87DB-F072-D5C9-25406B5AF88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0571" y="186311"/>
            <a:ext cx="9045575" cy="422275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tx2"/>
                </a:solidFill>
              </a:defRPr>
            </a:lvl1pPr>
            <a:lvl2pPr marL="457205" indent="0">
              <a:buNone/>
              <a:defRPr/>
            </a:lvl2pPr>
            <a:lvl3pPr marL="914411" indent="0">
              <a:buNone/>
              <a:defRPr/>
            </a:lvl3pPr>
            <a:lvl4pPr marL="1371617" indent="0">
              <a:buNone/>
              <a:defRPr/>
            </a:lvl4pPr>
            <a:lvl5pPr marL="1828823" indent="0">
              <a:buNone/>
              <a:defRPr/>
            </a:lvl5pPr>
          </a:lstStyle>
          <a:p>
            <a:pPr lvl="0"/>
            <a:r>
              <a:rPr lang="en-US" dirty="0"/>
              <a:t>Presentation 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632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itle and 2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Placeholder 25">
            <a:extLst>
              <a:ext uri="{FF2B5EF4-FFF2-40B4-BE49-F238E27FC236}">
                <a16:creationId xmlns:a16="http://schemas.microsoft.com/office/drawing/2014/main" id="{6108BDAC-53BD-C9D3-45E4-9954D1F7F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566" y="807030"/>
            <a:ext cx="10515600" cy="883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FE1BCA-057F-6E1D-A798-7BA1A68F8A7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0701" y="1857374"/>
            <a:ext cx="5378654" cy="4193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88B92F-24D4-B1A6-CF56-4569691EF6C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055776" y="1857375"/>
            <a:ext cx="5535612" cy="419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40400FE-5AFF-87BE-A1EA-C1174C5C5DA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16/10/2025</a:t>
            </a:fld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707353D-119C-314E-BD3C-5B000F25388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B9A6FE8-C18C-1166-DA44-D181371CC5E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8802AD09-2C9A-9B80-7F2E-817B0FF00F6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0571" y="186311"/>
            <a:ext cx="9045575" cy="422275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5" indent="0">
              <a:buNone/>
              <a:defRPr/>
            </a:lvl2pPr>
            <a:lvl3pPr marL="914411" indent="0">
              <a:buNone/>
              <a:defRPr/>
            </a:lvl3pPr>
            <a:lvl4pPr marL="1371617" indent="0">
              <a:buNone/>
              <a:defRPr/>
            </a:lvl4pPr>
            <a:lvl5pPr marL="1828823" indent="0">
              <a:buNone/>
              <a:defRPr/>
            </a:lvl5pPr>
          </a:lstStyle>
          <a:p>
            <a:pPr lvl="0"/>
            <a:r>
              <a:rPr lang="en-US" dirty="0"/>
              <a:t>Presentation 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2715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Title and 3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Placeholder 25">
            <a:extLst>
              <a:ext uri="{FF2B5EF4-FFF2-40B4-BE49-F238E27FC236}">
                <a16:creationId xmlns:a16="http://schemas.microsoft.com/office/drawing/2014/main" id="{6108BDAC-53BD-C9D3-45E4-9954D1F7F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566" y="807030"/>
            <a:ext cx="10515600" cy="883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FE1BCA-057F-6E1D-A798-7BA1A68F8A7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0701" y="1857374"/>
            <a:ext cx="3554772" cy="4193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A5038F4-BF4B-65F0-ADAE-D3630592FBB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278392" y="1857373"/>
            <a:ext cx="3554772" cy="4193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11379A96-8BA2-048F-8DB4-2DF7FF1C7F6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042769" y="1857373"/>
            <a:ext cx="3554772" cy="4193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72DC17D-D620-C46C-B93B-BDB06A93109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16/10/2025</a:t>
            </a:fld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A941EC5-359B-427D-CB3F-355D5063BE5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39EDF68-9BBA-FF48-E44F-9696E1AEBBA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82437EE-923B-5BCF-1CC0-1E04F40E38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0571" y="186311"/>
            <a:ext cx="9045575" cy="422275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5" indent="0">
              <a:buNone/>
              <a:defRPr/>
            </a:lvl2pPr>
            <a:lvl3pPr marL="914411" indent="0">
              <a:buNone/>
              <a:defRPr/>
            </a:lvl3pPr>
            <a:lvl4pPr marL="1371617" indent="0">
              <a:buNone/>
              <a:defRPr/>
            </a:lvl4pPr>
            <a:lvl5pPr marL="1828823" indent="0">
              <a:buNone/>
              <a:defRPr/>
            </a:lvl5pPr>
          </a:lstStyle>
          <a:p>
            <a:pPr lvl="0"/>
            <a:r>
              <a:rPr lang="en-US" dirty="0"/>
              <a:t>Presentation 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33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FE1BCA-057F-6E1D-A798-7BA1A68F8A7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0701" y="1857374"/>
            <a:ext cx="11074670" cy="419359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BDA0A90-EEA9-21C6-AA4A-1BA1480B285C}"/>
              </a:ext>
            </a:extLst>
          </p:cNvPr>
          <p:cNvSpPr/>
          <p:nvPr userDrawn="1"/>
        </p:nvSpPr>
        <p:spPr>
          <a:xfrm>
            <a:off x="577516" y="6233298"/>
            <a:ext cx="11046820" cy="699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92136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1993C57-DB39-0A9E-FAD2-DB9B7686D685}"/>
              </a:ext>
            </a:extLst>
          </p:cNvPr>
          <p:cNvCxnSpPr>
            <a:cxnSpLocks/>
          </p:cNvCxnSpPr>
          <p:nvPr userDrawn="1"/>
        </p:nvCxnSpPr>
        <p:spPr>
          <a:xfrm flipH="1">
            <a:off x="577516" y="685800"/>
            <a:ext cx="11046820" cy="0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886A0183-3DC6-C087-2A63-612C524C81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80742" y="169310"/>
            <a:ext cx="1473566" cy="4185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8DACEDB-67F4-B0F3-451B-42044C557BB9}"/>
              </a:ext>
            </a:extLst>
          </p:cNvPr>
          <p:cNvSpPr txBox="1"/>
          <p:nvPr userDrawn="1"/>
        </p:nvSpPr>
        <p:spPr>
          <a:xfrm>
            <a:off x="8289524" y="6402456"/>
            <a:ext cx="3431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1"/>
                </a:solidFill>
                <a:latin typeface="Derailed" panose="020B0503030101060003" pitchFamily="34" charset="77"/>
              </a:rPr>
              <a:t>   From Newcastle. For the world.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4573A5EE-4342-DE6C-BBF2-147026A211D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16/10/2025</a:t>
            </a:fld>
            <a:endParaRPr lang="en-GB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84FA823-9F66-85FD-758E-3F11BFE0C6D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C990419-9D10-AFBC-951E-C2A36BA9DD6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4A557A12-4FD8-6CA0-EFCA-EA2B15133B4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0571" y="186311"/>
            <a:ext cx="9045575" cy="422275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5" indent="0">
              <a:buNone/>
              <a:defRPr/>
            </a:lvl2pPr>
            <a:lvl3pPr marL="914411" indent="0">
              <a:buNone/>
              <a:defRPr/>
            </a:lvl3pPr>
            <a:lvl4pPr marL="1371617" indent="0">
              <a:buNone/>
              <a:defRPr/>
            </a:lvl4pPr>
            <a:lvl5pPr marL="1828823" indent="0">
              <a:buNone/>
              <a:defRPr/>
            </a:lvl5pPr>
          </a:lstStyle>
          <a:p>
            <a:pPr lvl="0"/>
            <a:r>
              <a:rPr lang="en-US" dirty="0"/>
              <a:t>Presentation Name</a:t>
            </a:r>
            <a:endParaRPr lang="en-GB" dirty="0"/>
          </a:p>
        </p:txBody>
      </p:sp>
      <p:sp>
        <p:nvSpPr>
          <p:cNvPr id="13" name="Title Placeholder 25">
            <a:extLst>
              <a:ext uri="{FF2B5EF4-FFF2-40B4-BE49-F238E27FC236}">
                <a16:creationId xmlns:a16="http://schemas.microsoft.com/office/drawing/2014/main" id="{D539933D-A84E-DCF5-3667-EF8C43FD4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566" y="895810"/>
            <a:ext cx="10515600" cy="883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6085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Title and 2 x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FE1BCA-057F-6E1D-A798-7BA1A68F8A7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0701" y="1857374"/>
            <a:ext cx="5378654" cy="4193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88B92F-24D4-B1A6-CF56-4569691EF6C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055776" y="1857375"/>
            <a:ext cx="5535612" cy="419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30E2D1D-B99E-3880-C1BD-EDDB9EC4E7AA}"/>
              </a:ext>
            </a:extLst>
          </p:cNvPr>
          <p:cNvSpPr/>
          <p:nvPr userDrawn="1"/>
        </p:nvSpPr>
        <p:spPr>
          <a:xfrm>
            <a:off x="577516" y="6233298"/>
            <a:ext cx="11046820" cy="699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92136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1741236-913F-E787-6049-E578E02B1AB9}"/>
              </a:ext>
            </a:extLst>
          </p:cNvPr>
          <p:cNvCxnSpPr>
            <a:cxnSpLocks/>
          </p:cNvCxnSpPr>
          <p:nvPr userDrawn="1"/>
        </p:nvCxnSpPr>
        <p:spPr>
          <a:xfrm flipH="1">
            <a:off x="577516" y="685800"/>
            <a:ext cx="11046820" cy="0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704C1AA8-EAF6-BCD7-CB43-5FD4B645DF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80742" y="169310"/>
            <a:ext cx="1473566" cy="4185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15F056F-B96C-7E69-ADDB-5A115E961E8C}"/>
              </a:ext>
            </a:extLst>
          </p:cNvPr>
          <p:cNvSpPr txBox="1"/>
          <p:nvPr userDrawn="1"/>
        </p:nvSpPr>
        <p:spPr>
          <a:xfrm>
            <a:off x="8289524" y="6402456"/>
            <a:ext cx="3431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1"/>
                </a:solidFill>
                <a:latin typeface="Derailed" panose="020B0503030101060003" pitchFamily="34" charset="77"/>
              </a:rPr>
              <a:t>   From Newcastle. For the world.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466571CA-A634-387A-19F2-224ADD9F29C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16/10/2025</a:t>
            </a:fld>
            <a:endParaRPr lang="en-GB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379BA25E-0A1E-7DA9-6557-F7846DE2846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996D91A-3B8E-E458-9960-C42C902BCD6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C90548B1-1288-8C75-35CA-99E914B1AF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0571" y="186311"/>
            <a:ext cx="9045575" cy="422275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5" indent="0">
              <a:buNone/>
              <a:defRPr/>
            </a:lvl2pPr>
            <a:lvl3pPr marL="914411" indent="0">
              <a:buNone/>
              <a:defRPr/>
            </a:lvl3pPr>
            <a:lvl4pPr marL="1371617" indent="0">
              <a:buNone/>
              <a:defRPr/>
            </a:lvl4pPr>
            <a:lvl5pPr marL="1828823" indent="0">
              <a:buNone/>
              <a:defRPr/>
            </a:lvl5pPr>
          </a:lstStyle>
          <a:p>
            <a:pPr lvl="0"/>
            <a:r>
              <a:rPr lang="en-US" dirty="0"/>
              <a:t>Presentation Name</a:t>
            </a:r>
            <a:endParaRPr lang="en-GB" dirty="0"/>
          </a:p>
        </p:txBody>
      </p:sp>
      <p:sp>
        <p:nvSpPr>
          <p:cNvPr id="12" name="Title Placeholder 25">
            <a:extLst>
              <a:ext uri="{FF2B5EF4-FFF2-40B4-BE49-F238E27FC236}">
                <a16:creationId xmlns:a16="http://schemas.microsoft.com/office/drawing/2014/main" id="{91CBD133-5863-4B09-55C0-EC150E319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566" y="895810"/>
            <a:ext cx="10515600" cy="883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496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66D4B61-A653-0CA6-1246-0BAB948E92CB}"/>
              </a:ext>
            </a:extLst>
          </p:cNvPr>
          <p:cNvSpPr/>
          <p:nvPr userDrawn="1"/>
        </p:nvSpPr>
        <p:spPr>
          <a:xfrm>
            <a:off x="577516" y="6233298"/>
            <a:ext cx="11046820" cy="699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92136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BC4B93E-1B6C-1D6F-25CD-4CB806A44D04}"/>
              </a:ext>
            </a:extLst>
          </p:cNvPr>
          <p:cNvCxnSpPr>
            <a:cxnSpLocks/>
          </p:cNvCxnSpPr>
          <p:nvPr userDrawn="1"/>
        </p:nvCxnSpPr>
        <p:spPr>
          <a:xfrm flipH="1">
            <a:off x="577516" y="685800"/>
            <a:ext cx="11046820" cy="0"/>
          </a:xfrm>
          <a:prstGeom prst="line">
            <a:avLst/>
          </a:prstGeom>
          <a:ln w="31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c 22">
            <a:extLst>
              <a:ext uri="{FF2B5EF4-FFF2-40B4-BE49-F238E27FC236}">
                <a16:creationId xmlns:a16="http://schemas.microsoft.com/office/drawing/2014/main" id="{2CB2BB6A-EF49-B28E-E0FB-A485852782C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183528" y="176111"/>
            <a:ext cx="1440809" cy="413032"/>
          </a:xfrm>
          <a:prstGeom prst="rect">
            <a:avLst/>
          </a:prstGeom>
        </p:spPr>
      </p:pic>
      <p:sp>
        <p:nvSpPr>
          <p:cNvPr id="26" name="Title Placeholder 25">
            <a:extLst>
              <a:ext uri="{FF2B5EF4-FFF2-40B4-BE49-F238E27FC236}">
                <a16:creationId xmlns:a16="http://schemas.microsoft.com/office/drawing/2014/main" id="{B8B67DA7-E45C-0732-7C76-8F37EFD4E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566" y="807030"/>
            <a:ext cx="11103770" cy="883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32F1EC9F-1ED8-6537-D172-CC5D462CA5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566" y="1820862"/>
            <a:ext cx="1110377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87E581-5C50-6761-5B1F-F483F7AC7631}"/>
              </a:ext>
            </a:extLst>
          </p:cNvPr>
          <p:cNvSpPr txBox="1"/>
          <p:nvPr userDrawn="1"/>
        </p:nvSpPr>
        <p:spPr>
          <a:xfrm>
            <a:off x="8289524" y="6402456"/>
            <a:ext cx="3431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1"/>
                </a:solidFill>
                <a:latin typeface="Derailed" panose="020B0503030101060003" pitchFamily="34" charset="77"/>
              </a:rPr>
              <a:t>   From Newcastle. For the world.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22FBC8C-281C-1125-FDFB-34CBEE7A95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76975" y="6404474"/>
            <a:ext cx="1362075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AA252497-302E-4D64-8C0F-03D753052451}" type="datetimeFigureOut">
              <a:rPr lang="en-GB" smtClean="0"/>
              <a:pPr/>
              <a:t>16/10/2025</a:t>
            </a:fld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2A2A0DD-4BF1-6A5E-6062-E619F36BEF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68185" y="6404474"/>
            <a:ext cx="4671359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803D8A5-C42E-66AC-B3A3-F236B3EA92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5212" y="6404475"/>
            <a:ext cx="772910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1FA375E-B0AD-4EAB-A626-FE81862A3F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5218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67" r:id="rId5"/>
    <p:sldLayoutId id="2147483668" r:id="rId6"/>
    <p:sldLayoutId id="2147483669" r:id="rId7"/>
    <p:sldLayoutId id="2147483671" r:id="rId8"/>
    <p:sldLayoutId id="2147483672" r:id="rId9"/>
    <p:sldLayoutId id="2147483673" r:id="rId10"/>
    <p:sldLayoutId id="2147483663" r:id="rId11"/>
    <p:sldLayoutId id="2147483664" r:id="rId12"/>
    <p:sldLayoutId id="2147483665" r:id="rId13"/>
    <p:sldLayoutId id="2147483666" r:id="rId14"/>
    <p:sldLayoutId id="2147483674" r:id="rId15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jpeg"/><Relationship Id="rId5" Type="http://schemas.openxmlformats.org/officeDocument/2006/relationships/image" Target="../media/image16.jp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E3A57-858E-36F6-9077-2AFC7BABE1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Session 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F46240-C0A2-CAF1-4BC0-AC95F4F4C7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en-GB" dirty="0"/>
              <a:t>From resistance to reframing – how we understand and respond to change</a:t>
            </a:r>
          </a:p>
        </p:txBody>
      </p:sp>
    </p:spTree>
    <p:extLst>
      <p:ext uri="{BB962C8B-B14F-4D97-AF65-F5344CB8AC3E}">
        <p14:creationId xmlns:p14="http://schemas.microsoft.com/office/powerpoint/2010/main" val="2985984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5DE5C-B437-00BD-A01E-B88101BCB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DAF42-8CD8-12C7-F9C7-2C8AD82C246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0701" y="1605064"/>
            <a:ext cx="11074670" cy="444590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Key theories in response to change from a human centred perspective.</a:t>
            </a:r>
          </a:p>
          <a:p>
            <a:pPr>
              <a:lnSpc>
                <a:spcPct val="100000"/>
              </a:lnSpc>
            </a:pPr>
            <a:r>
              <a:rPr lang="en-GB" dirty="0"/>
              <a:t>Develop reflective insight into your personal response to complexity, a key leadership attribute in MBA-level development. ​</a:t>
            </a:r>
          </a:p>
          <a:p>
            <a:pPr>
              <a:lnSpc>
                <a:spcPct val="100000"/>
              </a:lnSpc>
            </a:pPr>
            <a:r>
              <a:rPr lang="en-GB" dirty="0"/>
              <a:t>Explore the mindset shift from passive reaction to active adaptation, mirroring the reflective and analytical capacities nurtured on the #nclMBA.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2066C8-0549-6E35-738B-2785F0D03E5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b="1" dirty="0"/>
              <a:t>Session 1 </a:t>
            </a:r>
            <a:r>
              <a:rPr lang="en-GB" dirty="0"/>
              <a:t>From resistance to reframing – how we understand and respond to change</a:t>
            </a:r>
          </a:p>
        </p:txBody>
      </p:sp>
    </p:spTree>
    <p:extLst>
      <p:ext uri="{BB962C8B-B14F-4D97-AF65-F5344CB8AC3E}">
        <p14:creationId xmlns:p14="http://schemas.microsoft.com/office/powerpoint/2010/main" val="1152347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32048-96CF-3C2B-E9FD-33773E706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Icebreaker | </a:t>
            </a:r>
            <a:r>
              <a:rPr lang="en-GB" b="0" dirty="0"/>
              <a:t>How do you respond to change?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2D1AD-AD73-BDE4-C2C9-B9F702E1B6B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968165" y="3965404"/>
            <a:ext cx="2213176" cy="2233376"/>
          </a:xfrm>
        </p:spPr>
        <p:txBody>
          <a:bodyPr>
            <a:normAutofit/>
          </a:bodyPr>
          <a:lstStyle/>
          <a:p>
            <a:pPr marL="0" indent="0" fontAlgn="base">
              <a:lnSpc>
                <a:spcPct val="110000"/>
              </a:lnSpc>
              <a:buNone/>
            </a:pPr>
            <a:r>
              <a:rPr lang="en-GB" sz="1600" b="1" dirty="0"/>
              <a:t>Border Collie Dog:</a:t>
            </a:r>
          </a:p>
          <a:p>
            <a:pPr marL="0" indent="0" fontAlgn="base">
              <a:lnSpc>
                <a:spcPct val="110000"/>
              </a:lnSpc>
              <a:buNone/>
            </a:pPr>
            <a:r>
              <a:rPr lang="en-GB" sz="1400" dirty="0"/>
              <a:t>Eager and action orientated, keen to jump into action and keep things moving. Proactive and energetic, you like to charge ahead. </a:t>
            </a:r>
            <a:endParaRPr lang="en-US" sz="1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FC3206-AF2C-8D54-01CB-68548697F9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b="1" dirty="0"/>
              <a:t>Session 1 </a:t>
            </a:r>
            <a:r>
              <a:rPr lang="en-GB" dirty="0"/>
              <a:t>From resistance to reframing – how we understand and respond to change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01F5D09-7AC6-340A-0C2E-CAD18A1167A9}"/>
              </a:ext>
            </a:extLst>
          </p:cNvPr>
          <p:cNvSpPr txBox="1">
            <a:spLocks/>
          </p:cNvSpPr>
          <p:nvPr/>
        </p:nvSpPr>
        <p:spPr>
          <a:xfrm>
            <a:off x="2733741" y="3965405"/>
            <a:ext cx="2213176" cy="22333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3" indent="-228603" algn="l" defTabSz="914411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8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14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20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26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2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7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3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8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sz="1600" b="1" dirty="0"/>
              <a:t>Elephant: </a:t>
            </a:r>
          </a:p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sz="1400" dirty="0"/>
              <a:t>Wise and observant, watching and </a:t>
            </a:r>
            <a:r>
              <a:rPr lang="en-US" sz="1400" dirty="0"/>
              <a:t>​waiting before deciding to act. You are naturally risk averse and need to be sure before you make your move.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A9F4C2F-2356-5251-D43A-53D2D6E7C5F6}"/>
              </a:ext>
            </a:extLst>
          </p:cNvPr>
          <p:cNvSpPr txBox="1">
            <a:spLocks/>
          </p:cNvSpPr>
          <p:nvPr/>
        </p:nvSpPr>
        <p:spPr>
          <a:xfrm>
            <a:off x="520565" y="3965404"/>
            <a:ext cx="2213176" cy="22333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3" indent="-228603" algn="l" defTabSz="914411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8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14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20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26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2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7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3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8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sz="1600" b="1" dirty="0">
                <a:solidFill>
                  <a:srgbClr val="051435"/>
                </a:solidFill>
              </a:rPr>
              <a:t>Lion</a:t>
            </a:r>
            <a:r>
              <a:rPr lang="en-GB" sz="1600" b="1" dirty="0"/>
              <a:t>: </a:t>
            </a:r>
          </a:p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sz="1400" dirty="0"/>
              <a:t>Confident and bold, taking charge to inspire others. You champion change and like to rally people around a vision</a:t>
            </a:r>
            <a:r>
              <a:rPr lang="en-GB" sz="1600" dirty="0"/>
              <a:t>.</a:t>
            </a:r>
            <a:r>
              <a:rPr lang="en-US" sz="1600" dirty="0"/>
              <a:t>​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953A3F7-53D4-9B8B-48E6-BB02B71E6DB2}"/>
              </a:ext>
            </a:extLst>
          </p:cNvPr>
          <p:cNvSpPr txBox="1">
            <a:spLocks/>
          </p:cNvSpPr>
          <p:nvPr/>
        </p:nvSpPr>
        <p:spPr>
          <a:xfrm>
            <a:off x="9415764" y="3965405"/>
            <a:ext cx="2213176" cy="2233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3" indent="-228603" algn="l" defTabSz="914411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8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14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20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26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2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7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3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8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GB" sz="1600" b="1" dirty="0"/>
              <a:t>Hedgehog: </a:t>
            </a:r>
          </a:p>
          <a:p>
            <a:pPr marL="0" indent="0" fontAlgn="base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GB" sz="1400" dirty="0"/>
              <a:t>Sensitive and perceptive, you are keenly attuned to risks. You can act as a barometer to others that might be inclined to recklessness.</a:t>
            </a:r>
            <a:endParaRPr lang="en-US" sz="1600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8FCEF07-21B2-B1BA-922F-4EE6D30BE973}"/>
              </a:ext>
            </a:extLst>
          </p:cNvPr>
          <p:cNvSpPr txBox="1">
            <a:spLocks/>
          </p:cNvSpPr>
          <p:nvPr/>
        </p:nvSpPr>
        <p:spPr>
          <a:xfrm>
            <a:off x="7181341" y="3965404"/>
            <a:ext cx="2213176" cy="2233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3" indent="-228603" algn="l" defTabSz="914411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8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14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20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26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32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7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3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8" indent="-228603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GB" sz="1600" b="1" dirty="0"/>
              <a:t>Dolphin: </a:t>
            </a:r>
          </a:p>
          <a:p>
            <a:pPr marL="0" indent="0" fontAlgn="base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GB" sz="1400" dirty="0"/>
              <a:t>Adaptable and sociable, navigate shifting waters with ease. Open-minded and agile, you find change exhilarating and enjoyable.</a:t>
            </a:r>
            <a:endParaRPr lang="en-US" sz="1600" dirty="0"/>
          </a:p>
        </p:txBody>
      </p:sp>
      <p:pic>
        <p:nvPicPr>
          <p:cNvPr id="14" name="Picture 13" descr="A lion and cub lying in grass&#10;&#10;">
            <a:extLst>
              <a:ext uri="{FF2B5EF4-FFF2-40B4-BE49-F238E27FC236}">
                <a16:creationId xmlns:a16="http://schemas.microsoft.com/office/drawing/2014/main" id="{9C561AA5-CF0A-45B8-6472-10E7336410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65" y="2305001"/>
            <a:ext cx="2213176" cy="1475580"/>
          </a:xfrm>
          <a:prstGeom prst="rect">
            <a:avLst/>
          </a:prstGeom>
        </p:spPr>
      </p:pic>
      <p:pic>
        <p:nvPicPr>
          <p:cNvPr id="16" name="Picture 15" descr="A hedgehog in leaves&#10;&#10;">
            <a:extLst>
              <a:ext uri="{FF2B5EF4-FFF2-40B4-BE49-F238E27FC236}">
                <a16:creationId xmlns:a16="http://schemas.microsoft.com/office/drawing/2014/main" id="{9198A471-0E14-3368-3A9F-E4D3130C30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03"/>
          <a:stretch/>
        </p:blipFill>
        <p:spPr>
          <a:xfrm>
            <a:off x="9415764" y="2305001"/>
            <a:ext cx="2213176" cy="1475579"/>
          </a:xfrm>
          <a:prstGeom prst="rect">
            <a:avLst/>
          </a:prstGeom>
        </p:spPr>
      </p:pic>
      <p:pic>
        <p:nvPicPr>
          <p:cNvPr id="18" name="Picture 17" descr="A Border Collie dog lying on the floor">
            <a:extLst>
              <a:ext uri="{FF2B5EF4-FFF2-40B4-BE49-F238E27FC236}">
                <a16:creationId xmlns:a16="http://schemas.microsoft.com/office/drawing/2014/main" id="{B6891878-F6CF-FBD7-5C5E-55AE6920F7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8"/>
          <a:stretch/>
        </p:blipFill>
        <p:spPr>
          <a:xfrm>
            <a:off x="4968165" y="2305002"/>
            <a:ext cx="2213176" cy="1475578"/>
          </a:xfrm>
          <a:prstGeom prst="rect">
            <a:avLst/>
          </a:prstGeom>
        </p:spPr>
      </p:pic>
      <p:pic>
        <p:nvPicPr>
          <p:cNvPr id="20" name="Picture 19" descr="A dolphin swimming in the water&#10;">
            <a:extLst>
              <a:ext uri="{FF2B5EF4-FFF2-40B4-BE49-F238E27FC236}">
                <a16:creationId xmlns:a16="http://schemas.microsoft.com/office/drawing/2014/main" id="{5A598ED3-3408-87B4-A756-5B82D9C6CC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8"/>
          <a:stretch/>
        </p:blipFill>
        <p:spPr>
          <a:xfrm>
            <a:off x="7181341" y="2305001"/>
            <a:ext cx="2234423" cy="1475579"/>
          </a:xfrm>
          <a:prstGeom prst="rect">
            <a:avLst/>
          </a:prstGeom>
        </p:spPr>
      </p:pic>
      <p:pic>
        <p:nvPicPr>
          <p:cNvPr id="22" name="Picture 21" descr="An elephant walking in a field&#10;&#10;">
            <a:extLst>
              <a:ext uri="{FF2B5EF4-FFF2-40B4-BE49-F238E27FC236}">
                <a16:creationId xmlns:a16="http://schemas.microsoft.com/office/drawing/2014/main" id="{EED41485-DE4D-8700-EA7B-11341C5FD1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741" y="2305001"/>
            <a:ext cx="2234423" cy="147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470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93DA8-720C-0564-0C54-9FF7A1925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Individual Task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28E0A-B64D-4FF4-2B53-8E0628B4710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0701" y="1605516"/>
            <a:ext cx="4178890" cy="4445453"/>
          </a:xfrm>
        </p:spPr>
        <p:txBody>
          <a:bodyPr/>
          <a:lstStyle/>
          <a:p>
            <a:pPr fontAlgn="base"/>
            <a:r>
              <a:rPr lang="en-GB" dirty="0"/>
              <a:t>Develop your own personal learning outcomes for this short course on “</a:t>
            </a:r>
            <a:r>
              <a:rPr lang="en-GB" b="1" dirty="0">
                <a:latin typeface="Derailed SemiBold" panose="020B0703030101060003" pitchFamily="34" charset="0"/>
              </a:rPr>
              <a:t>Navigating Change</a:t>
            </a:r>
            <a:r>
              <a:rPr lang="en-GB" dirty="0"/>
              <a:t>”</a:t>
            </a:r>
            <a:r>
              <a:rPr lang="en-US" dirty="0"/>
              <a:t>​</a:t>
            </a:r>
          </a:p>
          <a:p>
            <a:pPr fontAlgn="base"/>
            <a:r>
              <a:rPr lang="en-GB" dirty="0"/>
              <a:t>Post them on the Padlet Board</a:t>
            </a: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AE747A-438E-4118-96D5-51C5296ACDE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b="1" dirty="0"/>
              <a:t>Session 1 </a:t>
            </a:r>
            <a:r>
              <a:rPr lang="en-GB" dirty="0"/>
              <a:t>From resistance to reframing – how we understand and respond to change</a:t>
            </a:r>
          </a:p>
        </p:txBody>
      </p:sp>
      <p:pic>
        <p:nvPicPr>
          <p:cNvPr id="11" name="Content Placeholder 10" descr="A close-up of a white board with colourful sticky notes">
            <a:extLst>
              <a:ext uri="{FF2B5EF4-FFF2-40B4-BE49-F238E27FC236}">
                <a16:creationId xmlns:a16="http://schemas.microsoft.com/office/drawing/2014/main" id="{1C2F45F0-4D63-7157-7C14-5E867212679F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363" y="1248858"/>
            <a:ext cx="7027150" cy="4648093"/>
          </a:xfrm>
        </p:spPr>
      </p:pic>
    </p:spTree>
    <p:extLst>
      <p:ext uri="{BB962C8B-B14F-4D97-AF65-F5344CB8AC3E}">
        <p14:creationId xmlns:p14="http://schemas.microsoft.com/office/powerpoint/2010/main" val="949850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9E334-E21B-7EDD-C2E5-517701BB5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565" y="807030"/>
            <a:ext cx="11228411" cy="883658"/>
          </a:xfrm>
        </p:spPr>
        <p:txBody>
          <a:bodyPr>
            <a:normAutofit fontScale="90000"/>
          </a:bodyPr>
          <a:lstStyle/>
          <a:p>
            <a:r>
              <a:rPr lang="en-GB" dirty="0"/>
              <a:t>Pilot in the Plane Principle – </a:t>
            </a:r>
            <a:r>
              <a:rPr lang="en-GB" b="0" dirty="0"/>
              <a:t>Taking control of the future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2B895-1789-141E-4B7D-FA08C7A503A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0701" y="1857374"/>
            <a:ext cx="7730164" cy="4193595"/>
          </a:xfrm>
        </p:spPr>
        <p:txBody>
          <a:bodyPr>
            <a:normAutofit fontScale="62500" lnSpcReduction="20000"/>
          </a:bodyPr>
          <a:lstStyle/>
          <a:p>
            <a:pPr fontAlgn="base">
              <a:lnSpc>
                <a:spcPct val="120000"/>
              </a:lnSpc>
            </a:pPr>
            <a:r>
              <a:rPr lang="en-US" dirty="0">
                <a:latin typeface="Derailed SemiBold" panose="020B0703030101060003" pitchFamily="34" charset="0"/>
              </a:rPr>
              <a:t>The desire for personal control is universal and deeply human</a:t>
            </a:r>
            <a:r>
              <a:rPr lang="en-US" dirty="0"/>
              <a:t>, rooted in our history and present in all cultures.​</a:t>
            </a:r>
          </a:p>
          <a:p>
            <a:pPr fontAlgn="base">
              <a:lnSpc>
                <a:spcPct val="120000"/>
              </a:lnSpc>
            </a:pPr>
            <a:r>
              <a:rPr lang="en-US" dirty="0">
                <a:latin typeface="Derailed SemiBold" panose="020B0703030101060003" pitchFamily="34" charset="0"/>
              </a:rPr>
              <a:t>Striving for control is healthy and normal</a:t>
            </a:r>
            <a:r>
              <a:rPr lang="en-US" dirty="0"/>
              <a:t>, supporting self-esteem, reducing stress, and helping prevent feelings of helplessness.​</a:t>
            </a:r>
          </a:p>
          <a:p>
            <a:pPr fontAlgn="base">
              <a:lnSpc>
                <a:spcPct val="120000"/>
              </a:lnSpc>
            </a:pPr>
            <a:r>
              <a:rPr lang="en-US" dirty="0">
                <a:latin typeface="Derailed SemiBold" panose="020B0703030101060003" pitchFamily="34" charset="0"/>
              </a:rPr>
              <a:t>Having control over aspects of your life </a:t>
            </a:r>
            <a:r>
              <a:rPr lang="en-US" dirty="0"/>
              <a:t>such as decisions, time, and goals contributes to a sense of autonomy and freedom.​</a:t>
            </a:r>
          </a:p>
          <a:p>
            <a:pPr fontAlgn="base">
              <a:lnSpc>
                <a:spcPct val="120000"/>
              </a:lnSpc>
            </a:pPr>
            <a:r>
              <a:rPr lang="en-US" dirty="0">
                <a:latin typeface="Derailed SemiBold" panose="020B0703030101060003" pitchFamily="34" charset="0"/>
              </a:rPr>
              <a:t>People experience and express control differently</a:t>
            </a:r>
            <a:r>
              <a:rPr lang="en-US" dirty="0"/>
              <a:t>, and the intensity of that need can shift over time and with life circumstances.​</a:t>
            </a:r>
          </a:p>
          <a:p>
            <a:pPr fontAlgn="base">
              <a:lnSpc>
                <a:spcPct val="120000"/>
              </a:lnSpc>
            </a:pPr>
            <a:r>
              <a:rPr lang="en-US" dirty="0">
                <a:latin typeface="Derailed SemiBold" panose="020B0703030101060003" pitchFamily="34" charset="0"/>
              </a:rPr>
              <a:t>Wanting control doesn’t make you a “control freak”</a:t>
            </a:r>
            <a:r>
              <a:rPr lang="en-US" dirty="0"/>
              <a:t>, it’s often a sign of self-direction and a desire to live with purpose.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B13E42-B8D4-FEB7-D868-EFF343F71D0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b="1" dirty="0"/>
              <a:t>Session 1 </a:t>
            </a:r>
            <a:r>
              <a:rPr lang="en-GB" dirty="0"/>
              <a:t>From resistance to reframing – how we understand and respond to change</a:t>
            </a:r>
          </a:p>
        </p:txBody>
      </p:sp>
      <p:pic>
        <p:nvPicPr>
          <p:cNvPr id="6" name="Picture 5" descr="A view of the sky from a airplane cockpit">
            <a:extLst>
              <a:ext uri="{FF2B5EF4-FFF2-40B4-BE49-F238E27FC236}">
                <a16:creationId xmlns:a16="http://schemas.microsoft.com/office/drawing/2014/main" id="{690DB971-F712-38D1-BE83-FB3D151F9A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266" y="1502470"/>
            <a:ext cx="3009590" cy="4548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799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0CE23F-070D-D00B-1BBF-EF43D10D6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6DBCC-12C0-D1C6-41C7-68AF1DCE1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565" y="807030"/>
            <a:ext cx="11228411" cy="883658"/>
          </a:xfrm>
        </p:spPr>
        <p:txBody>
          <a:bodyPr>
            <a:normAutofit/>
          </a:bodyPr>
          <a:lstStyle/>
          <a:p>
            <a:r>
              <a:rPr lang="en-GB" dirty="0"/>
              <a:t>Bridges Transition Model</a:t>
            </a:r>
            <a:endParaRPr lang="en-GB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62DF91-09EC-B03E-28BA-AB9A7C48D72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0701" y="1857374"/>
            <a:ext cx="6156546" cy="419359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GB" sz="3200" dirty="0">
                <a:latin typeface="Derailed SemiBold" panose="020B0703030101060003" pitchFamily="34" charset="0"/>
              </a:rPr>
              <a:t>The 3 Questions</a:t>
            </a:r>
            <a:endParaRPr lang="en-US" sz="3200" dirty="0">
              <a:latin typeface="Derailed SemiBold" panose="020B0703030101060003" pitchFamily="34" charset="0"/>
            </a:endParaRPr>
          </a:p>
          <a:p>
            <a:pPr fontAlgn="base"/>
            <a:r>
              <a:rPr lang="en-GB" dirty="0"/>
              <a:t>What is changing?</a:t>
            </a:r>
          </a:p>
          <a:p>
            <a:pPr fontAlgn="base"/>
            <a:r>
              <a:rPr lang="en-GB" dirty="0"/>
              <a:t>What will actually be different because of the change?</a:t>
            </a:r>
          </a:p>
          <a:p>
            <a:pPr fontAlgn="base"/>
            <a:r>
              <a:rPr lang="en-GB" dirty="0"/>
              <a:t>Who’s going to lose what?</a:t>
            </a:r>
            <a:endParaRPr lang="en-US" dirty="0"/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2443E1-75B8-224F-7EC2-BFFED637C55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b="1" dirty="0"/>
              <a:t>Session 1 </a:t>
            </a:r>
            <a:r>
              <a:rPr lang="en-GB" dirty="0"/>
              <a:t>From resistance to reframing – how we understand and respond to change</a:t>
            </a:r>
          </a:p>
        </p:txBody>
      </p:sp>
      <p:pic>
        <p:nvPicPr>
          <p:cNvPr id="1026" name="Picture 2" descr="Bridges transition model showing the neutral zone between 'New Beginnings' and 'Endings'">
            <a:extLst>
              <a:ext uri="{FF2B5EF4-FFF2-40B4-BE49-F238E27FC236}">
                <a16:creationId xmlns:a16="http://schemas.microsoft.com/office/drawing/2014/main" id="{02DFBE3F-1F41-3C54-E712-DEA98D959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210" y="1889132"/>
            <a:ext cx="4756121" cy="3598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 descr="Diagram of Bridges Transition Model">
            <a:extLst>
              <a:ext uri="{FF2B5EF4-FFF2-40B4-BE49-F238E27FC236}">
                <a16:creationId xmlns:a16="http://schemas.microsoft.com/office/drawing/2014/main" id="{668555A6-A10F-FF17-03FE-57C2268BB32B}"/>
              </a:ext>
            </a:extLst>
          </p:cNvPr>
          <p:cNvSpPr txBox="1"/>
          <p:nvPr/>
        </p:nvSpPr>
        <p:spPr>
          <a:xfrm>
            <a:off x="6259210" y="5620082"/>
            <a:ext cx="491560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William Bridges Associates </a:t>
            </a:r>
            <a:r>
              <a:rPr lang="en-GB" sz="1100" i="1" dirty="0"/>
              <a:t>Bridges Transition Model </a:t>
            </a:r>
            <a:r>
              <a:rPr lang="en-GB" sz="1100" dirty="0"/>
              <a:t>[online image] Available at: wmbridges.com/about/what-is-transition [Accessed 20</a:t>
            </a:r>
            <a:r>
              <a:rPr lang="en-GB" sz="1100" baseline="30000" dirty="0"/>
              <a:t>th</a:t>
            </a:r>
            <a:r>
              <a:rPr lang="en-GB" sz="1100" dirty="0"/>
              <a:t> August 2025</a:t>
            </a:r>
          </a:p>
        </p:txBody>
      </p:sp>
    </p:spTree>
    <p:extLst>
      <p:ext uri="{BB962C8B-B14F-4D97-AF65-F5344CB8AC3E}">
        <p14:creationId xmlns:p14="http://schemas.microsoft.com/office/powerpoint/2010/main" val="349828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7C257-B217-2CF3-E7C6-A6D668F9F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566" y="807030"/>
            <a:ext cx="5072160" cy="883658"/>
          </a:xfrm>
        </p:spPr>
        <p:txBody>
          <a:bodyPr/>
          <a:lstStyle/>
          <a:p>
            <a:r>
              <a:rPr lang="en-GB" dirty="0"/>
              <a:t>Liminality</a:t>
            </a:r>
          </a:p>
        </p:txBody>
      </p:sp>
      <p:pic>
        <p:nvPicPr>
          <p:cNvPr id="7" name="Content Placeholder 6" descr="An empty liminal space">
            <a:extLst>
              <a:ext uri="{FF2B5EF4-FFF2-40B4-BE49-F238E27FC236}">
                <a16:creationId xmlns:a16="http://schemas.microsoft.com/office/drawing/2014/main" id="{452C2362-E338-8790-A013-B640D3DBB43D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6737"/>
          <a:stretch/>
        </p:blipFill>
        <p:spPr>
          <a:xfrm>
            <a:off x="5995632" y="1110841"/>
            <a:ext cx="6040424" cy="4636317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9D64FD-3393-E0FC-A2CD-E780A0F8CFF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b="1" dirty="0"/>
              <a:t>Session 1 </a:t>
            </a:r>
            <a:r>
              <a:rPr lang="en-GB" dirty="0"/>
              <a:t>From resistance to reframing – how we understand and respond to change</a:t>
            </a:r>
          </a:p>
        </p:txBody>
      </p:sp>
      <p:pic>
        <p:nvPicPr>
          <p:cNvPr id="2050" name="Picture 2" descr="Diagram showing the relationship between liminal space and threshold concept">
            <a:extLst>
              <a:ext uri="{FF2B5EF4-FFF2-40B4-BE49-F238E27FC236}">
                <a16:creationId xmlns:a16="http://schemas.microsoft.com/office/drawing/2014/main" id="{0081A3BD-B226-7B74-98F7-46C4328FA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08" y="2085078"/>
            <a:ext cx="5218869" cy="2946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2346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4AC34-C88D-6E63-D45D-4DDCE5852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70E77-28C5-1A29-B2E5-6017FF157EC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0701" y="1594884"/>
            <a:ext cx="11074670" cy="445608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Key theories in response to change from a human centred perspective.</a:t>
            </a:r>
          </a:p>
          <a:p>
            <a:pPr>
              <a:lnSpc>
                <a:spcPct val="100000"/>
              </a:lnSpc>
            </a:pPr>
            <a:r>
              <a:rPr lang="en-GB" dirty="0"/>
              <a:t>Develop reflective insight into your personal response to complexity, a key leadership attribute in MBA-level development. ​</a:t>
            </a:r>
          </a:p>
          <a:p>
            <a:pPr>
              <a:lnSpc>
                <a:spcPct val="100000"/>
              </a:lnSpc>
            </a:pPr>
            <a:r>
              <a:rPr lang="en-GB" dirty="0"/>
              <a:t>Explore the mindset shift from passive reaction to active adaptation, mirroring the reflective and analytical capacities nurtured on the #nclMBA.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06F6F3-84AD-7F2D-1A09-CD412C7FBC9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b="1" dirty="0"/>
              <a:t>Session 1 </a:t>
            </a:r>
            <a:r>
              <a:rPr lang="en-GB" dirty="0"/>
              <a:t>From resistance to reframing – how we understand and respond to change</a:t>
            </a:r>
          </a:p>
        </p:txBody>
      </p:sp>
    </p:spTree>
    <p:extLst>
      <p:ext uri="{BB962C8B-B14F-4D97-AF65-F5344CB8AC3E}">
        <p14:creationId xmlns:p14="http://schemas.microsoft.com/office/powerpoint/2010/main" val="2701257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66753-B400-65A2-95C9-7E8377FA0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343FE-A720-5922-9985-13B737D8BB6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0701" y="1690688"/>
            <a:ext cx="11074670" cy="4360281"/>
          </a:xfrm>
        </p:spPr>
        <p:txBody>
          <a:bodyPr>
            <a:normAutofit fontScale="62500" lnSpcReduction="20000"/>
          </a:bodyPr>
          <a:lstStyle/>
          <a:p>
            <a:pPr fontAlgn="base">
              <a:lnSpc>
                <a:spcPct val="120000"/>
              </a:lnSpc>
            </a:pPr>
            <a:r>
              <a:rPr lang="en-GB" sz="3200" dirty="0"/>
              <a:t>Revisit learning outcomes for this session</a:t>
            </a:r>
            <a:r>
              <a:rPr lang="en-US" sz="3200" dirty="0"/>
              <a:t>​</a:t>
            </a:r>
          </a:p>
          <a:p>
            <a:pPr fontAlgn="base">
              <a:lnSpc>
                <a:spcPct val="120000"/>
              </a:lnSpc>
            </a:pPr>
            <a:r>
              <a:rPr lang="en-GB" sz="3200" dirty="0"/>
              <a:t>Review personal learning objectives – complete (marks out of 5)</a:t>
            </a:r>
            <a:r>
              <a:rPr lang="en-US" sz="3200" dirty="0"/>
              <a:t>​</a:t>
            </a:r>
          </a:p>
          <a:p>
            <a:pPr fontAlgn="base">
              <a:lnSpc>
                <a:spcPct val="120000"/>
              </a:lnSpc>
            </a:pPr>
            <a:r>
              <a:rPr lang="en-GB" sz="3200" b="1" dirty="0"/>
              <a:t>Homework</a:t>
            </a:r>
            <a:r>
              <a:rPr lang="en-GB" sz="3200" dirty="0"/>
              <a:t>: </a:t>
            </a:r>
            <a:r>
              <a:rPr lang="en-US" sz="3200" dirty="0"/>
              <a:t>​</a:t>
            </a:r>
          </a:p>
          <a:p>
            <a:pPr marL="0" indent="0" fontAlgn="base">
              <a:lnSpc>
                <a:spcPct val="120000"/>
              </a:lnSpc>
              <a:buNone/>
            </a:pPr>
            <a:r>
              <a:rPr lang="en-GB" sz="3200" dirty="0"/>
              <a:t>	Write a reflective journal using these three questions as prompts:</a:t>
            </a:r>
            <a:r>
              <a:rPr lang="en-US" dirty="0"/>
              <a:t>​</a:t>
            </a:r>
          </a:p>
          <a:p>
            <a:pPr marL="971555" lvl="1" indent="-514350" fontAlgn="base">
              <a:lnSpc>
                <a:spcPct val="120000"/>
              </a:lnSpc>
              <a:buFont typeface="+mj-lt"/>
              <a:buAutoNum type="arabicPeriod"/>
            </a:pPr>
            <a:r>
              <a:rPr lang="en-GB" sz="2900" dirty="0"/>
              <a:t>When I think about a recent change in my work life, how did I respond both emotionally and practically? What does that tell me about how I tend to navigate change?</a:t>
            </a:r>
            <a:r>
              <a:rPr lang="en-US" sz="2900" dirty="0"/>
              <a:t>​</a:t>
            </a:r>
          </a:p>
          <a:p>
            <a:pPr marL="971555" lvl="1" indent="-514350" fontAlgn="base">
              <a:lnSpc>
                <a:spcPct val="120000"/>
              </a:lnSpc>
              <a:buFont typeface="+mj-lt"/>
              <a:buAutoNum type="arabicPeriod"/>
            </a:pPr>
            <a:r>
              <a:rPr lang="en-GB" sz="2900" dirty="0"/>
              <a:t>In times of uncertainty or transition at work, do I tend to feel like the pilot or a passenger on the plane, and what helps me reclaim a sense of control or direction?</a:t>
            </a:r>
            <a:r>
              <a:rPr lang="en-US" sz="2900" dirty="0"/>
              <a:t>​</a:t>
            </a:r>
          </a:p>
          <a:p>
            <a:pPr marL="971555" lvl="1" indent="-514350" fontAlgn="base">
              <a:lnSpc>
                <a:spcPct val="120000"/>
              </a:lnSpc>
              <a:buFont typeface="+mj-lt"/>
              <a:buAutoNum type="arabicPeriod"/>
            </a:pPr>
            <a:r>
              <a:rPr lang="en-GB" sz="2900" dirty="0"/>
              <a:t>What does the ‘neutral zone’ or liminal space feel like for me? How can I make peace with that in-between space and become more accustomed to feeling uncomfortable?</a:t>
            </a:r>
            <a:r>
              <a:rPr lang="en-US" sz="2600" dirty="0"/>
              <a:t>​</a:t>
            </a:r>
          </a:p>
          <a:p>
            <a:pPr marL="0" indent="0" algn="r" fontAlgn="base">
              <a:lnSpc>
                <a:spcPct val="120000"/>
              </a:lnSpc>
              <a:buNone/>
            </a:pPr>
            <a:endParaRPr lang="en-GB" dirty="0"/>
          </a:p>
          <a:p>
            <a:pPr marL="0" indent="0" fontAlgn="base">
              <a:lnSpc>
                <a:spcPct val="120000"/>
              </a:lnSpc>
              <a:buNone/>
            </a:pPr>
            <a:r>
              <a:rPr lang="en-GB" dirty="0"/>
              <a:t>Next time: Organisational Responses to Change…</a:t>
            </a:r>
            <a:r>
              <a:rPr lang="en-US" dirty="0"/>
              <a:t>​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F49665-82E2-A774-0EDE-D09CE5AA4EE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b="1" dirty="0"/>
              <a:t>Session 1 </a:t>
            </a:r>
            <a:r>
              <a:rPr lang="en-GB" dirty="0"/>
              <a:t>From resistance to reframing – how we understand and respond to change</a:t>
            </a:r>
          </a:p>
        </p:txBody>
      </p:sp>
    </p:spTree>
    <p:extLst>
      <p:ext uri="{BB962C8B-B14F-4D97-AF65-F5344CB8AC3E}">
        <p14:creationId xmlns:p14="http://schemas.microsoft.com/office/powerpoint/2010/main" val="1464536193"/>
      </p:ext>
    </p:extLst>
  </p:cSld>
  <p:clrMapOvr>
    <a:masterClrMapping/>
  </p:clrMapOvr>
</p:sld>
</file>

<file path=ppt/theme/theme1.xml><?xml version="1.0" encoding="utf-8"?>
<a:theme xmlns:a="http://schemas.openxmlformats.org/drawingml/2006/main" name="NCL Logo Theme">
  <a:themeElements>
    <a:clrScheme name="NCL Brand Refresh 2023">
      <a:dk1>
        <a:srgbClr val="051435"/>
      </a:dk1>
      <a:lt1>
        <a:sysClr val="window" lastClr="FFFFFF"/>
      </a:lt1>
      <a:dk2>
        <a:srgbClr val="003A65"/>
      </a:dk2>
      <a:lt2>
        <a:srgbClr val="8ED8F8"/>
      </a:lt2>
      <a:accent1>
        <a:srgbClr val="0073BC"/>
      </a:accent1>
      <a:accent2>
        <a:srgbClr val="29B7EA"/>
      </a:accent2>
      <a:accent3>
        <a:srgbClr val="C60C30"/>
      </a:accent3>
      <a:accent4>
        <a:srgbClr val="00A39B"/>
      </a:accent4>
      <a:accent5>
        <a:srgbClr val="5B9BD5"/>
      </a:accent5>
      <a:accent6>
        <a:srgbClr val="FDC82F"/>
      </a:accent6>
      <a:hlink>
        <a:srgbClr val="0073BC"/>
      </a:hlink>
      <a:folHlink>
        <a:srgbClr val="0073BC"/>
      </a:folHlink>
    </a:clrScheme>
    <a:fontScheme name="Derailed">
      <a:majorFont>
        <a:latin typeface="Derailed ExtraBold"/>
        <a:ea typeface=""/>
        <a:cs typeface=""/>
      </a:majorFont>
      <a:minorFont>
        <a:latin typeface="Derail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BBA5D73-13F7-4307-AE92-2B0A026884AD}">
  <we:reference id="3e0fcce7-415c-4081-926c-b4e449c650e4" version="1.1.0.2" store="EXCatalog" storeType="EXCatalog"/>
  <we:alternateReferences>
    <we:reference id="WA200004709" version="1.1.0.2" store="en-GB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1ccd48e-c1c3-4428-a703-cf56298b4dc0" xsi:nil="true"/>
    <lcf76f155ced4ddcb4097134ff3c332f xmlns="ad6e03eb-08e6-4fc8-aec0-eaed336461a5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33B82BF367B842B0F8862BE42A9F8B" ma:contentTypeVersion="18" ma:contentTypeDescription="Create a new document." ma:contentTypeScope="" ma:versionID="0cf04179b57a19c812834482682ae5b3">
  <xsd:schema xmlns:xsd="http://www.w3.org/2001/XMLSchema" xmlns:xs="http://www.w3.org/2001/XMLSchema" xmlns:p="http://schemas.microsoft.com/office/2006/metadata/properties" xmlns:ns2="ad6e03eb-08e6-4fc8-aec0-eaed336461a5" xmlns:ns3="51ccd48e-c1c3-4428-a703-cf56298b4dc0" targetNamespace="http://schemas.microsoft.com/office/2006/metadata/properties" ma:root="true" ma:fieldsID="644116710e1f5e33c25523ad93668b18" ns2:_="" ns3:_="">
    <xsd:import namespace="ad6e03eb-08e6-4fc8-aec0-eaed336461a5"/>
    <xsd:import namespace="51ccd48e-c1c3-4428-a703-cf56298b4dc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6e03eb-08e6-4fc8-aec0-eaed336461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a7a97d3-a1e8-4e72-aadf-490c0711cb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ccd48e-c1c3-4428-a703-cf56298b4dc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9bda339-1723-4fb4-8a60-6c3e5be9feff}" ma:internalName="TaxCatchAll" ma:showField="CatchAllData" ma:web="51ccd48e-c1c3-4428-a703-cf56298b4d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B90BDCE-B0CD-4D62-B291-FEB4E97470CA}">
  <ds:schemaRefs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ad6e03eb-08e6-4fc8-aec0-eaed336461a5"/>
    <ds:schemaRef ds:uri="http://schemas.microsoft.com/office/2006/metadata/properties"/>
    <ds:schemaRef ds:uri="http://schemas.openxmlformats.org/package/2006/metadata/core-properties"/>
    <ds:schemaRef ds:uri="51ccd48e-c1c3-4428-a703-cf56298b4dc0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6BF4912-C176-4D3F-9417-D32FAF21F10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30C8013-0764-43E5-8075-FC0C85C448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6e03eb-08e6-4fc8-aec0-eaed336461a5"/>
    <ds:schemaRef ds:uri="51ccd48e-c1c3-4428-a703-cf56298b4d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5063</TotalTime>
  <Words>738</Words>
  <Application>Microsoft Office PowerPoint</Application>
  <PresentationFormat>Widescreen</PresentationFormat>
  <Paragraphs>56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Derailed</vt:lpstr>
      <vt:lpstr>Derailed SemiBold</vt:lpstr>
      <vt:lpstr>NCL Logo Theme</vt:lpstr>
      <vt:lpstr>Session 1</vt:lpstr>
      <vt:lpstr>Learning Outcomes</vt:lpstr>
      <vt:lpstr>Icebreaker | How do you respond to change?</vt:lpstr>
      <vt:lpstr>Individual Task</vt:lpstr>
      <vt:lpstr>Pilot in the Plane Principle – Taking control of the future</vt:lpstr>
      <vt:lpstr>Bridges Transition Model</vt:lpstr>
      <vt:lpstr>Liminality</vt:lpstr>
      <vt:lpstr>Learning Outcomes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Yip</dc:creator>
  <cp:lastModifiedBy>Lucy Hatt</cp:lastModifiedBy>
  <cp:revision>6</cp:revision>
  <dcterms:created xsi:type="dcterms:W3CDTF">2023-12-19T15:26:27Z</dcterms:created>
  <dcterms:modified xsi:type="dcterms:W3CDTF">2025-10-16T12:52:09Z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0x010100CF33B82BF367B842B0F8862BE42A9F8B</vt:lpwstr>
  </property>
  <property fmtid="{D5CDD505-2E9C-101B-9397-08002B2CF9AE}" pid="3" name="MediaServiceImageTags">
    <vt:lpwstr/>
  </property>
</Properties>
</file>