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58" r:id="rId7"/>
    <p:sldId id="259" r:id="rId8"/>
    <p:sldId id="260" r:id="rId9"/>
    <p:sldId id="262" r:id="rId10"/>
    <p:sldId id="261" r:id="rId11"/>
    <p:sldId id="263" r:id="rId12"/>
    <p:sldId id="265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C520E9-5175-693F-C354-814DB2240D4C}" v="1" dt="2025-09-30T11:01:18.1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9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att" userId="S::nlh159@newcastle.ac.uk::88269bd7-b113-4213-a4c1-91b61438845e" providerId="AD" clId="Web-{20C520E9-5175-693F-C354-814DB2240D4C}"/>
    <pc:docChg chg="modSld">
      <pc:chgData name="Lucy Hatt" userId="S::nlh159@newcastle.ac.uk::88269bd7-b113-4213-a4c1-91b61438845e" providerId="AD" clId="Web-{20C520E9-5175-693F-C354-814DB2240D4C}" dt="2025-09-30T11:01:18.147" v="0" actId="1076"/>
      <pc:docMkLst>
        <pc:docMk/>
      </pc:docMkLst>
      <pc:sldChg chg="modSp">
        <pc:chgData name="Lucy Hatt" userId="S::nlh159@newcastle.ac.uk::88269bd7-b113-4213-a4c1-91b61438845e" providerId="AD" clId="Web-{20C520E9-5175-693F-C354-814DB2240D4C}" dt="2025-09-30T11:01:18.147" v="0" actId="1076"/>
        <pc:sldMkLst>
          <pc:docMk/>
          <pc:sldMk cId="1454766606" sldId="259"/>
        </pc:sldMkLst>
        <pc:spChg chg="mod">
          <ac:chgData name="Lucy Hatt" userId="S::nlh159@newcastle.ac.uk::88269bd7-b113-4213-a4c1-91b61438845e" providerId="AD" clId="Web-{20C520E9-5175-693F-C354-814DB2240D4C}" dt="2025-09-30T11:01:18.147" v="0" actId="1076"/>
          <ac:spMkLst>
            <pc:docMk/>
            <pc:sldMk cId="1454766606" sldId="259"/>
            <ac:spMk id="6" creationId="{E6B23346-D894-DA02-0CAD-9FA22F9CC31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A90745-DBA4-C765-C307-792E2B365B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F5DAF5-9EEF-4483-2AB2-4020A99494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4CDBC-FBF2-4E54-BC4C-0DF60B860262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E1756C-4340-04AA-0445-B6400E7394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51AC13-0C1E-1474-1DBF-79C91676E9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80C15-BB0B-433A-899A-BFAA37C665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865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C4EAA-C2F5-4B91-8879-9CF40777DD8F}" type="datetimeFigureOut">
              <a:rPr lang="en-GB" smtClean="0"/>
              <a:t>30/09/2025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59902-2C8B-4DC7-8E05-D309B315B1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83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Lion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4313"/>
            <a:ext cx="9143996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2C5F-DE69-51CD-03F2-48A48F63F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97888"/>
            <a:ext cx="5819774" cy="76766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82FD9D-1C0E-9822-A174-49DB57823D43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0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</a:t>
            </a:r>
            <a:r>
              <a:rPr lang="en-US" sz="1600" b="1" dirty="0">
                <a:solidFill>
                  <a:schemeClr val="bg1"/>
                </a:solidFill>
                <a:latin typeface="Derailed" panose="020B0503030101060003" pitchFamily="34" charset="77"/>
              </a:rPr>
              <a:t>For the world.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EC53B4B-19F5-5EA5-5BB0-CF96047688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04804" y="1133422"/>
            <a:ext cx="8519068" cy="6021401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3C654B7-6766-3D0F-0761-3DA493BE726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7C05CB58-6641-DEC5-AF57-2FBCD650A6E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CFD1703-27C2-D68D-E30C-1A6C057358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16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-0.70394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and 3 x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A5038F4-BF4B-65F0-ADAE-D3630592FBB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78392" y="1857373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1379A96-8BA2-048F-8DB4-2DF7FF1C7F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42769" y="1857373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FC6DFA-53D3-D102-D39E-1C2BFA0960C3}"/>
              </a:ext>
            </a:extLst>
          </p:cNvPr>
          <p:cNvSpPr/>
          <p:nvPr userDrawn="1"/>
        </p:nvSpPr>
        <p:spPr>
          <a:xfrm>
            <a:off x="577516" y="6233298"/>
            <a:ext cx="11046820" cy="699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8B2384C-9204-FF6D-D089-9980C86ED9DE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516" y="685800"/>
            <a:ext cx="1104682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14EC0DF-DF92-9659-FD23-95EA7F7B3E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742" y="169310"/>
            <a:ext cx="1473566" cy="418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7111DE-1179-08F4-ED9A-047B51F8D278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4D552A0-DDB4-E652-6C84-E40D81A2F2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A7212F5-5091-CA6A-7922-E0AEA097175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BF5103-450D-00AA-27F7-4E90D61A892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5FE44F-9A59-4C6C-54BC-2A1738442E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  <p:sp>
        <p:nvSpPr>
          <p:cNvPr id="12" name="Title Placeholder 25">
            <a:extLst>
              <a:ext uri="{FF2B5EF4-FFF2-40B4-BE49-F238E27FC236}">
                <a16:creationId xmlns:a16="http://schemas.microsoft.com/office/drawing/2014/main" id="{A8BFF69E-DD06-9FD3-2362-DA88B7A32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9581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152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on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927072"/>
            <a:ext cx="596445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82FD9D-1C0E-9822-A174-49DB57823D43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-558266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EC53B4B-19F5-5EA5-5BB0-CF96047688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04804" y="1133422"/>
            <a:ext cx="8519068" cy="6021401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46D611D-AED8-9F9B-BEE3-7A87D0FD03B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969741B-DBD9-15D8-A5D7-5A5B90624C8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26668BE-85C6-CF41-520F-167CBB57A61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90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2.08333E-7 -0.70393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Cit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wcastle Cityscape">
            <a:extLst>
              <a:ext uri="{FF2B5EF4-FFF2-40B4-BE49-F238E27FC236}">
                <a16:creationId xmlns:a16="http://schemas.microsoft.com/office/drawing/2014/main" id="{EF99EB38-6334-A0DC-181B-3A9705D842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3BD4321-1B21-C4D5-5232-2B7A774EDC6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74AE7ED-1099-210F-EF49-C4B8AEB7EBF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FFA8343-644D-B8C7-5190-667D05F96B7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B1AF48-2F0E-8C4E-6AEA-84D8333E10C5}"/>
              </a:ext>
            </a:extLst>
          </p:cNvPr>
          <p:cNvSpPr>
            <a:spLocks/>
          </p:cNvSpPr>
          <p:nvPr userDrawn="1"/>
        </p:nvSpPr>
        <p:spPr>
          <a:xfrm>
            <a:off x="0" y="2524382"/>
            <a:ext cx="8463065" cy="2232250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BBF230-7B92-F0B2-DD5A-EA0E1FD1F3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2986391"/>
            <a:ext cx="6686144" cy="13282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C266846-0A38-02D3-AECA-6C42BCF8E948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-4722868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756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8" dur="3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533 L -0.00065 0.606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3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Arch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ewcastle University Arches">
            <a:extLst>
              <a:ext uri="{FF2B5EF4-FFF2-40B4-BE49-F238E27FC236}">
                <a16:creationId xmlns:a16="http://schemas.microsoft.com/office/drawing/2014/main" id="{117474B9-0808-A6D3-4A0C-CB3134BE20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3F43331-0AC2-0402-DF42-8DA9534DC48E}"/>
              </a:ext>
            </a:extLst>
          </p:cNvPr>
          <p:cNvSpPr>
            <a:spLocks/>
          </p:cNvSpPr>
          <p:nvPr userDrawn="1"/>
        </p:nvSpPr>
        <p:spPr>
          <a:xfrm>
            <a:off x="0" y="2524382"/>
            <a:ext cx="8463065" cy="2232250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2986391"/>
            <a:ext cx="6686144" cy="13282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842B96-B5FE-1E35-CBEA-91472EF0837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8CC5A30D-E0CD-8A88-10A5-24D3329498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B6168C0-63B7-4C4B-F94F-092E8F737D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54636D-B9F2-D1BB-38B8-113E6628E5F3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-4722868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898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8" dur="3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533 L -0.00065 0.606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3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King's Ga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ewcastle University Arches">
            <a:extLst>
              <a:ext uri="{FF2B5EF4-FFF2-40B4-BE49-F238E27FC236}">
                <a16:creationId xmlns:a16="http://schemas.microsoft.com/office/drawing/2014/main" id="{129BD305-8596-6231-A4E1-BD67DC410A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28D0930-8341-20BE-80CC-56D3871E14E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F38AFC6-19EC-D9A7-7C06-4EAFF378FD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536E95-67EE-DACF-3441-7F66F0DA37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CF57F7-45DF-22F4-0A57-7398E20B1D74}"/>
              </a:ext>
            </a:extLst>
          </p:cNvPr>
          <p:cNvSpPr>
            <a:spLocks/>
          </p:cNvSpPr>
          <p:nvPr userDrawn="1"/>
        </p:nvSpPr>
        <p:spPr>
          <a:xfrm>
            <a:off x="0" y="2524382"/>
            <a:ext cx="8463065" cy="2232250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3D7F13D-305A-FD31-F5CE-903B8290E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2986391"/>
            <a:ext cx="6686144" cy="13282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106751-B68E-56FB-B466-A6467A2BCB3D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-4722868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21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8" dur="3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533 L -0.00065 0.606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3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4284DB1-5ABC-F59D-7199-F9DF6F7177B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AB30656-7152-8FC6-FBE2-CA84F7BFC60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EC5824-14DA-A1DF-8052-D703715709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09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Armstrong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pic>
        <p:nvPicPr>
          <p:cNvPr id="14" name="Picture 13" descr="Newcastle University Arches">
            <a:extLst>
              <a:ext uri="{FF2B5EF4-FFF2-40B4-BE49-F238E27FC236}">
                <a16:creationId xmlns:a16="http://schemas.microsoft.com/office/drawing/2014/main" id="{EFE9D616-BCA6-BC65-3F96-099C8F2A8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0"/>
            <a:ext cx="5080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4313"/>
            <a:ext cx="4799797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2C5F-DE69-51CD-03F2-48A48F63F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7888"/>
            <a:ext cx="4799797" cy="76766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0165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638F5-F397-85C3-D6CE-65AF0807C91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E1408-AEFC-B08F-95A3-530B4EEF2C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0D5E5-4D3D-6A99-75FA-3238CA3FC4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F55C84-E557-337C-954F-4DAF7C899635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0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52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-0.70394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Arches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pic>
        <p:nvPicPr>
          <p:cNvPr id="14" name="Picture 13" descr="Newcastle University Arches">
            <a:extLst>
              <a:ext uri="{FF2B5EF4-FFF2-40B4-BE49-F238E27FC236}">
                <a16:creationId xmlns:a16="http://schemas.microsoft.com/office/drawing/2014/main" id="{A2DDBE0B-439A-D5F8-3F89-CA4DBFDDAD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-19972"/>
            <a:ext cx="5080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4313"/>
            <a:ext cx="4799797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2C5F-DE69-51CD-03F2-48A48F63F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7888"/>
            <a:ext cx="4799797" cy="76766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0165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39EFE649-362A-C9F8-84D2-DA4D7BB413C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E32D6E6-344C-5A86-C5BA-9B17D0EC6E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3D1421D-829F-A8EC-EF42-6A389E5EDE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2CDF995-8303-90A9-AC96-8763E0CDC7FC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0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49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-0.70394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Helix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pic>
        <p:nvPicPr>
          <p:cNvPr id="14" name="Picture 13" descr="A group of people walking in front of a building&#10;&#10;Description automatically generated">
            <a:extLst>
              <a:ext uri="{FF2B5EF4-FFF2-40B4-BE49-F238E27FC236}">
                <a16:creationId xmlns:a16="http://schemas.microsoft.com/office/drawing/2014/main" id="{00500CD6-A5AC-0904-EA13-4A14EB2F5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0"/>
            <a:ext cx="5080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4313"/>
            <a:ext cx="4799797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2C5F-DE69-51CD-03F2-48A48F63F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7888"/>
            <a:ext cx="4799797" cy="76766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0165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2E9B4-74C4-1F28-BDAC-C524D4BC182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5429C-2501-75E9-56F3-16AB4EC771B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3164727-76C0-BA83-5A77-68C24B7458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59A67F-65F0-72C7-6867-0AC031F903DA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0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1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-0.70394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25">
            <a:extLst>
              <a:ext uri="{FF2B5EF4-FFF2-40B4-BE49-F238E27FC236}">
                <a16:creationId xmlns:a16="http://schemas.microsoft.com/office/drawing/2014/main" id="{6108BDAC-53BD-C9D3-45E4-9954D1F7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11074670" cy="41935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670CF57-D16D-8515-14B1-03E6778D137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F9AD8-B58E-EE4F-3EB3-FD7F53F56D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48C7E-E8AC-CDE1-4233-3BC9E960C0D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5370308-87DB-F072-D5C9-25406B5AF8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63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25">
            <a:extLst>
              <a:ext uri="{FF2B5EF4-FFF2-40B4-BE49-F238E27FC236}">
                <a16:creationId xmlns:a16="http://schemas.microsoft.com/office/drawing/2014/main" id="{6108BDAC-53BD-C9D3-45E4-9954D1F7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5378654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8B92F-24D4-B1A6-CF56-4569691EF6C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55776" y="1857375"/>
            <a:ext cx="5535612" cy="419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40400FE-5AFF-87BE-A1EA-C1174C5C5DA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707353D-119C-314E-BD3C-5B000F25388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B9A6FE8-C18C-1166-DA44-D181371CC5E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802AD09-2C9A-9B80-7F2E-817B0FF00F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2715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and 3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25">
            <a:extLst>
              <a:ext uri="{FF2B5EF4-FFF2-40B4-BE49-F238E27FC236}">
                <a16:creationId xmlns:a16="http://schemas.microsoft.com/office/drawing/2014/main" id="{6108BDAC-53BD-C9D3-45E4-9954D1F7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A5038F4-BF4B-65F0-ADAE-D3630592FBB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78392" y="1857373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1379A96-8BA2-048F-8DB4-2DF7FF1C7F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42769" y="1857373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72DC17D-D620-C46C-B93B-BDB06A93109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A941EC5-359B-427D-CB3F-355D5063BE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39EDF68-9BBA-FF48-E44F-9696E1AEBBA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82437EE-923B-5BCF-1CC0-1E04F40E38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11074670" cy="41935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DA0A90-EEA9-21C6-AA4A-1BA1480B285C}"/>
              </a:ext>
            </a:extLst>
          </p:cNvPr>
          <p:cNvSpPr/>
          <p:nvPr userDrawn="1"/>
        </p:nvSpPr>
        <p:spPr>
          <a:xfrm>
            <a:off x="577516" y="6233298"/>
            <a:ext cx="11046820" cy="699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1993C57-DB39-0A9E-FAD2-DB9B7686D685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516" y="685800"/>
            <a:ext cx="1104682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86A0183-3DC6-C087-2A63-612C524C81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742" y="169310"/>
            <a:ext cx="1473566" cy="4185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DACEDB-67F4-B0F3-451B-42044C557BB9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573A5EE-4342-DE6C-BBF2-147026A211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84FA823-9F66-85FD-758E-3F11BFE0C6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C990419-9D10-AFBC-951E-C2A36BA9DD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A557A12-4FD8-6CA0-EFCA-EA2B15133B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  <p:sp>
        <p:nvSpPr>
          <p:cNvPr id="13" name="Title Placeholder 25">
            <a:extLst>
              <a:ext uri="{FF2B5EF4-FFF2-40B4-BE49-F238E27FC236}">
                <a16:creationId xmlns:a16="http://schemas.microsoft.com/office/drawing/2014/main" id="{D539933D-A84E-DCF5-3667-EF8C43FD4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9581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608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and 2 x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5378654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8B92F-24D4-B1A6-CF56-4569691EF6C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55776" y="1857375"/>
            <a:ext cx="5535612" cy="419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0E2D1D-B99E-3880-C1BD-EDDB9EC4E7AA}"/>
              </a:ext>
            </a:extLst>
          </p:cNvPr>
          <p:cNvSpPr/>
          <p:nvPr userDrawn="1"/>
        </p:nvSpPr>
        <p:spPr>
          <a:xfrm>
            <a:off x="577516" y="6233298"/>
            <a:ext cx="11046820" cy="699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1741236-913F-E787-6049-E578E02B1AB9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516" y="685800"/>
            <a:ext cx="1104682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04C1AA8-EAF6-BCD7-CB43-5FD4B645DF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742" y="169310"/>
            <a:ext cx="1473566" cy="4185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5F056F-B96C-7E69-ADDB-5A115E961E8C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66571CA-A634-387A-19F2-224ADD9F29C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79BA25E-0A1E-7DA9-6557-F7846DE2846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996D91A-3B8E-E458-9960-C42C902BCD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90548B1-1288-8C75-35CA-99E914B1AF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  <p:sp>
        <p:nvSpPr>
          <p:cNvPr id="12" name="Title Placeholder 25">
            <a:extLst>
              <a:ext uri="{FF2B5EF4-FFF2-40B4-BE49-F238E27FC236}">
                <a16:creationId xmlns:a16="http://schemas.microsoft.com/office/drawing/2014/main" id="{91CBD133-5863-4B09-55C0-EC150E319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9581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496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66D4B61-A653-0CA6-1246-0BAB948E92CB}"/>
              </a:ext>
            </a:extLst>
          </p:cNvPr>
          <p:cNvSpPr/>
          <p:nvPr userDrawn="1"/>
        </p:nvSpPr>
        <p:spPr>
          <a:xfrm>
            <a:off x="577516" y="6233298"/>
            <a:ext cx="11046820" cy="699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C4B93E-1B6C-1D6F-25CD-4CB806A44D04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516" y="685800"/>
            <a:ext cx="1104682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2CB2BB6A-EF49-B28E-E0FB-A485852782C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83528" y="176111"/>
            <a:ext cx="1440809" cy="413032"/>
          </a:xfrm>
          <a:prstGeom prst="rect">
            <a:avLst/>
          </a:prstGeom>
        </p:spPr>
      </p:pic>
      <p:sp>
        <p:nvSpPr>
          <p:cNvPr id="26" name="Title Placeholder 25">
            <a:extLst>
              <a:ext uri="{FF2B5EF4-FFF2-40B4-BE49-F238E27FC236}">
                <a16:creationId xmlns:a16="http://schemas.microsoft.com/office/drawing/2014/main" id="{B8B67DA7-E45C-0732-7C76-8F37EFD4E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1110377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32F1EC9F-1ED8-6537-D172-CC5D462CA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566" y="1820862"/>
            <a:ext cx="111037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87E581-5C50-6761-5B1F-F483F7AC7631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22FBC8C-281C-1125-FDFB-34CBEE7A95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2A2A0DD-4BF1-6A5E-6062-E619F36BE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03D8A5-C42E-66AC-B3A3-F236B3EA9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21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7" r:id="rId5"/>
    <p:sldLayoutId id="2147483668" r:id="rId6"/>
    <p:sldLayoutId id="2147483669" r:id="rId7"/>
    <p:sldLayoutId id="2147483671" r:id="rId8"/>
    <p:sldLayoutId id="2147483672" r:id="rId9"/>
    <p:sldLayoutId id="2147483673" r:id="rId10"/>
    <p:sldLayoutId id="2147483663" r:id="rId11"/>
    <p:sldLayoutId id="2147483664" r:id="rId12"/>
    <p:sldLayoutId id="2147483665" r:id="rId13"/>
    <p:sldLayoutId id="2147483666" r:id="rId14"/>
    <p:sldLayoutId id="2147483674" r:id="rId15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REPPgPcw4hk?feature=oembe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27E0A-5CF0-C2E1-3B76-AC88B27843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Session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D24863-7F74-60E0-6175-6BE495CF1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97888"/>
            <a:ext cx="5433390" cy="767661"/>
          </a:xfrm>
        </p:spPr>
        <p:txBody>
          <a:bodyPr/>
          <a:lstStyle/>
          <a:p>
            <a:r>
              <a:rPr lang="en-GB" dirty="0"/>
              <a:t>Resilience isn’t bouncing back – it’s reinventing forward</a:t>
            </a:r>
          </a:p>
        </p:txBody>
      </p:sp>
    </p:spTree>
    <p:extLst>
      <p:ext uri="{BB962C8B-B14F-4D97-AF65-F5344CB8AC3E}">
        <p14:creationId xmlns:p14="http://schemas.microsoft.com/office/powerpoint/2010/main" val="3001489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AA599-12A6-22E9-26F2-001B0771F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6F57C-63E9-F06C-3A8D-0E3FC4E0186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614792"/>
            <a:ext cx="11074670" cy="4436178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120000"/>
              </a:lnSpc>
            </a:pPr>
            <a:r>
              <a:rPr lang="en-GB" sz="2200" dirty="0"/>
              <a:t>Revisit learning outcomes for this session</a:t>
            </a:r>
            <a:r>
              <a:rPr lang="en-US" sz="2200" dirty="0"/>
              <a:t>​</a:t>
            </a:r>
          </a:p>
          <a:p>
            <a:pPr fontAlgn="base">
              <a:lnSpc>
                <a:spcPct val="120000"/>
              </a:lnSpc>
            </a:pPr>
            <a:r>
              <a:rPr lang="en-GB" sz="2200" dirty="0"/>
              <a:t>Review personal learning objectives – complete (marks out of 5)</a:t>
            </a:r>
            <a:r>
              <a:rPr lang="en-US" sz="2200" dirty="0"/>
              <a:t>​</a:t>
            </a:r>
          </a:p>
          <a:p>
            <a:pPr fontAlgn="base">
              <a:lnSpc>
                <a:spcPct val="120000"/>
              </a:lnSpc>
            </a:pPr>
            <a:r>
              <a:rPr lang="en-GB" sz="2200" b="1" dirty="0"/>
              <a:t>Homework</a:t>
            </a:r>
            <a:r>
              <a:rPr lang="en-GB" sz="2200" dirty="0"/>
              <a:t>: </a:t>
            </a:r>
            <a:r>
              <a:rPr lang="en-US" sz="3200" dirty="0"/>
              <a:t>​</a:t>
            </a:r>
          </a:p>
          <a:p>
            <a:pPr marL="0" indent="0" fontAlgn="base">
              <a:lnSpc>
                <a:spcPct val="120000"/>
              </a:lnSpc>
              <a:buNone/>
            </a:pPr>
            <a:r>
              <a:rPr lang="en-GB" sz="2200" dirty="0"/>
              <a:t>	Write a reflective journal using these three questions as prompts:</a:t>
            </a:r>
            <a:r>
              <a:rPr lang="en-US" sz="2200" dirty="0"/>
              <a:t>​</a:t>
            </a:r>
          </a:p>
          <a:p>
            <a:pPr marL="971555" lvl="1" indent="-514350" fontAlgn="base">
              <a:lnSpc>
                <a:spcPct val="120000"/>
              </a:lnSpc>
              <a:buFont typeface="+mj-lt"/>
              <a:buAutoNum type="arabicPeriod"/>
            </a:pPr>
            <a:r>
              <a:rPr lang="en-GB" sz="1700" dirty="0"/>
              <a:t>Reflecting on the approaches we’ve be discussing in today’s session, how well does my organisation (or one I know well) typically navigate change?</a:t>
            </a:r>
            <a:r>
              <a:rPr lang="en-US" sz="1700" dirty="0"/>
              <a:t>​​</a:t>
            </a:r>
          </a:p>
          <a:p>
            <a:pPr marL="971555" lvl="1" indent="-514350" fontAlgn="base">
              <a:lnSpc>
                <a:spcPct val="120000"/>
              </a:lnSpc>
              <a:buFont typeface="+mj-lt"/>
              <a:buAutoNum type="arabicPeriod"/>
            </a:pPr>
            <a:r>
              <a:rPr lang="en-GB" sz="1700" dirty="0"/>
              <a:t>Where could I apply effectual reasoning to enable both my organisation and myself to navigate change more effectively?</a:t>
            </a:r>
            <a:r>
              <a:rPr lang="en-US" sz="1700" dirty="0"/>
              <a:t>​​</a:t>
            </a:r>
          </a:p>
          <a:p>
            <a:pPr marL="971555" lvl="1" indent="-514350" fontAlgn="base">
              <a:lnSpc>
                <a:spcPct val="120000"/>
              </a:lnSpc>
              <a:buFont typeface="+mj-lt"/>
              <a:buAutoNum type="arabicPeriod"/>
            </a:pPr>
            <a:r>
              <a:rPr lang="en-GB" sz="1700" dirty="0"/>
              <a:t>How relevant are the ideas we’ve discussed today in today’s world?</a:t>
            </a:r>
            <a:r>
              <a:rPr lang="en-US" sz="2100" dirty="0"/>
              <a:t>​</a:t>
            </a:r>
          </a:p>
          <a:p>
            <a:pPr marL="457205" lvl="1" indent="0" fontAlgn="base">
              <a:lnSpc>
                <a:spcPct val="120000"/>
              </a:lnSpc>
              <a:buNone/>
            </a:pPr>
            <a:endParaRPr lang="en-GB" sz="2100" dirty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GB" sz="1900" dirty="0"/>
              <a:t>Next time: Designing your Career in a non-linear world…</a:t>
            </a:r>
            <a:r>
              <a:rPr lang="en-US" sz="1900" dirty="0"/>
              <a:t>​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FED021-9C8F-35AF-3A95-F412FE1958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2 </a:t>
            </a:r>
            <a:r>
              <a:rPr lang="en-GB" dirty="0"/>
              <a:t>Resilience Isn’t Bouncing Back – It’s Reinventing Forward</a:t>
            </a:r>
          </a:p>
        </p:txBody>
      </p:sp>
    </p:spTree>
    <p:extLst>
      <p:ext uri="{BB962C8B-B14F-4D97-AF65-F5344CB8AC3E}">
        <p14:creationId xmlns:p14="http://schemas.microsoft.com/office/powerpoint/2010/main" val="23061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041E9-287A-F92F-21AD-D216BA3C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EE1A9-170C-9284-8174-65E66BD716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595336"/>
            <a:ext cx="11074670" cy="4455633"/>
          </a:xfrm>
        </p:spPr>
        <p:txBody>
          <a:bodyPr/>
          <a:lstStyle/>
          <a:p>
            <a:pPr fontAlgn="base">
              <a:lnSpc>
                <a:spcPct val="100000"/>
              </a:lnSpc>
            </a:pPr>
            <a:r>
              <a:rPr lang="en-GB" dirty="0"/>
              <a:t>Design for organisational adaptability, change as the status quo</a:t>
            </a:r>
            <a:r>
              <a:rPr lang="en-US" dirty="0"/>
              <a:t>​</a:t>
            </a:r>
          </a:p>
          <a:p>
            <a:pPr fontAlgn="base">
              <a:lnSpc>
                <a:spcPct val="100000"/>
              </a:lnSpc>
            </a:pPr>
            <a:r>
              <a:rPr lang="en-GB" dirty="0"/>
              <a:t>Engage with entrepreneurial and innovation thinking as tools for navigating uncertainty, core elements of the #nclMBA curriculum. </a:t>
            </a:r>
            <a:r>
              <a:rPr lang="en-US" dirty="0"/>
              <a:t>​</a:t>
            </a:r>
          </a:p>
          <a:p>
            <a:pPr fontAlgn="base">
              <a:lnSpc>
                <a:spcPct val="100000"/>
              </a:lnSpc>
            </a:pPr>
            <a:r>
              <a:rPr lang="en-GB" dirty="0"/>
              <a:t>Identify and strengthen your own resilience strategies, preparing you for high-responsibility roles and the demands of postgraduate management education.</a:t>
            </a: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8BB8D4-5644-5F80-5980-4CB63CF466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2 </a:t>
            </a:r>
            <a:r>
              <a:rPr lang="en-GB" dirty="0"/>
              <a:t>Resilience Isn’t Bouncing Back – It’s Reinventing Forward</a:t>
            </a:r>
          </a:p>
        </p:txBody>
      </p:sp>
    </p:spTree>
    <p:extLst>
      <p:ext uri="{BB962C8B-B14F-4D97-AF65-F5344CB8AC3E}">
        <p14:creationId xmlns:p14="http://schemas.microsoft.com/office/powerpoint/2010/main" val="2289893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92E3B-F9AC-CB01-53A7-F6F467421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Icebreaker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70B9E-0491-47B6-F58B-DB97C895ECB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85000" lnSpcReduction="10000"/>
          </a:bodyPr>
          <a:lstStyle/>
          <a:p>
            <a:pPr marL="0" indent="0" fontAlgn="base">
              <a:lnSpc>
                <a:spcPct val="120000"/>
              </a:lnSpc>
              <a:buNone/>
            </a:pPr>
            <a:r>
              <a:rPr lang="en-GB" dirty="0"/>
              <a:t>Post your “songs for change” in the chat</a:t>
            </a:r>
            <a:r>
              <a:rPr lang="en-US" dirty="0"/>
              <a:t>​</a:t>
            </a:r>
          </a:p>
          <a:p>
            <a:pPr lvl="1" fontAlgn="base">
              <a:lnSpc>
                <a:spcPct val="120000"/>
              </a:lnSpc>
            </a:pPr>
            <a:r>
              <a:rPr lang="en-GB" dirty="0">
                <a:latin typeface="Derailed SemiBold" panose="020B0703030101060003" pitchFamily="34" charset="0"/>
              </a:rPr>
              <a:t>“Let It Be” </a:t>
            </a:r>
            <a:r>
              <a:rPr lang="en-GB" dirty="0"/>
              <a:t>– The Beatles</a:t>
            </a:r>
            <a:r>
              <a:rPr lang="en-US" dirty="0"/>
              <a:t>​</a:t>
            </a:r>
          </a:p>
          <a:p>
            <a:pPr lvl="1" fontAlgn="base">
              <a:lnSpc>
                <a:spcPct val="120000"/>
              </a:lnSpc>
            </a:pPr>
            <a:r>
              <a:rPr lang="en-GB" dirty="0">
                <a:latin typeface="Derailed SemiBold" panose="020B0703030101060003" pitchFamily="34" charset="0"/>
              </a:rPr>
              <a:t>“The Times They Are A-Changin’” </a:t>
            </a:r>
            <a:r>
              <a:rPr lang="en-GB" dirty="0"/>
              <a:t>–Bob Dylan</a:t>
            </a:r>
            <a:r>
              <a:rPr lang="en-US" dirty="0"/>
              <a:t>​</a:t>
            </a:r>
          </a:p>
          <a:p>
            <a:pPr lvl="1" fontAlgn="base">
              <a:lnSpc>
                <a:spcPct val="120000"/>
              </a:lnSpc>
            </a:pPr>
            <a:r>
              <a:rPr lang="en-GB" dirty="0">
                <a:latin typeface="Derailed SemiBold" panose="020B0703030101060003" pitchFamily="34" charset="0"/>
              </a:rPr>
              <a:t>“Fight Song” </a:t>
            </a:r>
            <a:r>
              <a:rPr lang="en-GB" dirty="0"/>
              <a:t>– Rachel Platten</a:t>
            </a:r>
            <a:r>
              <a:rPr lang="en-US" dirty="0"/>
              <a:t>​</a:t>
            </a:r>
          </a:p>
          <a:p>
            <a:pPr lvl="1" fontAlgn="base">
              <a:lnSpc>
                <a:spcPct val="120000"/>
              </a:lnSpc>
            </a:pPr>
            <a:r>
              <a:rPr lang="en-GB" dirty="0">
                <a:latin typeface="Derailed SemiBold" panose="020B0703030101060003" pitchFamily="34" charset="0"/>
              </a:rPr>
              <a:t>“Stronger” </a:t>
            </a:r>
            <a:r>
              <a:rPr lang="en-GB" dirty="0"/>
              <a:t>– Kelly Clarkson</a:t>
            </a:r>
            <a:r>
              <a:rPr lang="en-US" dirty="0"/>
              <a:t>​</a:t>
            </a:r>
          </a:p>
          <a:p>
            <a:pPr lvl="1" fontAlgn="base">
              <a:lnSpc>
                <a:spcPct val="120000"/>
              </a:lnSpc>
            </a:pPr>
            <a:r>
              <a:rPr lang="en-GB" dirty="0">
                <a:latin typeface="Derailed SemiBold" panose="020B0703030101060003" pitchFamily="34" charset="0"/>
              </a:rPr>
              <a:t>“Dog Days Are Over” </a:t>
            </a:r>
            <a:r>
              <a:rPr lang="en-GB" dirty="0"/>
              <a:t>– Florence + The Machine</a:t>
            </a:r>
            <a:r>
              <a:rPr lang="en-US" dirty="0"/>
              <a:t>​</a:t>
            </a:r>
          </a:p>
          <a:p>
            <a:pPr lvl="1" fontAlgn="base">
              <a:lnSpc>
                <a:spcPct val="120000"/>
              </a:lnSpc>
            </a:pPr>
            <a:r>
              <a:rPr lang="en-GB" dirty="0">
                <a:latin typeface="Derailed SemiBold" panose="020B0703030101060003" pitchFamily="34" charset="0"/>
              </a:rPr>
              <a:t>“Somebody I Used to Know” </a:t>
            </a:r>
            <a:r>
              <a:rPr lang="en-GB" dirty="0"/>
              <a:t>– Gotye</a:t>
            </a:r>
            <a:endParaRPr lang="en-US" dirty="0"/>
          </a:p>
          <a:p>
            <a:endParaRPr lang="en-GB" dirty="0"/>
          </a:p>
        </p:txBody>
      </p:sp>
      <p:pic>
        <p:nvPicPr>
          <p:cNvPr id="6" name="Online Media 5" title="CDK - Somebody That I Used To Know by Gotye">
            <a:hlinkClick r:id="" action="ppaction://media"/>
            <a:extLst>
              <a:ext uri="{FF2B5EF4-FFF2-40B4-BE49-F238E27FC236}">
                <a16:creationId xmlns:a16="http://schemas.microsoft.com/office/drawing/2014/main" id="{4EBD43EB-9E01-843F-6286-418B06A4CD1C}"/>
              </a:ext>
            </a:extLst>
          </p:cNvPr>
          <p:cNvPicPr>
            <a:picLocks noGrp="1" noRot="1" noChangeAspect="1"/>
          </p:cNvPicPr>
          <p:nvPr>
            <p:ph sz="quarter" idx="1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0" y="1996009"/>
            <a:ext cx="5535612" cy="31273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373AFB-CCE7-098D-392F-1544AA1944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2 </a:t>
            </a:r>
            <a:r>
              <a:rPr lang="en-GB" dirty="0"/>
              <a:t>Resilience Isn’t Bouncing Back – It’s Reinventing Forward</a:t>
            </a:r>
          </a:p>
        </p:txBody>
      </p:sp>
    </p:spTree>
    <p:extLst>
      <p:ext uri="{BB962C8B-B14F-4D97-AF65-F5344CB8AC3E}">
        <p14:creationId xmlns:p14="http://schemas.microsoft.com/office/powerpoint/2010/main" val="266706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71AAB0-42D5-A1B7-A113-2CEE9FE6C4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2 </a:t>
            </a:r>
            <a:r>
              <a:rPr lang="en-GB" dirty="0"/>
              <a:t>Resilience Isn’t Bouncing Back – It’s Reinventing Forward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9774E-65DB-0B05-5B13-42502CF00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11070822" cy="114823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Effectual Reasoning</a:t>
            </a:r>
            <a:br>
              <a:rPr lang="en-US" b="0" dirty="0"/>
            </a:br>
            <a:r>
              <a:rPr lang="en-US" b="0" dirty="0"/>
              <a:t>Turning traditional management thinking on its head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BE609-0812-D268-9878-4F1B7B9949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4941948" cy="4193595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lnSpc>
                <a:spcPct val="120000"/>
              </a:lnSpc>
              <a:buNone/>
            </a:pPr>
            <a:r>
              <a:rPr lang="en-US" dirty="0">
                <a:latin typeface="Derailed SemiBold" panose="020B0703030101060003" pitchFamily="34" charset="0"/>
              </a:rPr>
              <a:t>Traditional Management Thinking​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Goals 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Expected return​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Competition​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Avoid surprises​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Plan – to the extent we can predict the future, we can control it​</a:t>
            </a:r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dirty="0">
                <a:latin typeface="Derailed SemiBold" panose="020B0703030101060003" pitchFamily="34" charset="0"/>
              </a:rPr>
              <a:t>Effectual Thinking​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Means​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Affordable loss​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Partnership​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Leverage surprises​</a:t>
            </a:r>
          </a:p>
          <a:p>
            <a:pPr lvl="1" fontAlgn="base">
              <a:lnSpc>
                <a:spcPct val="120000"/>
              </a:lnSpc>
            </a:pPr>
            <a:r>
              <a:rPr lang="en-US" dirty="0"/>
              <a:t>Co-create – to the extent we can control the future, we don’t need to predict it</a:t>
            </a:r>
          </a:p>
          <a:p>
            <a:endParaRPr lang="en-GB" dirty="0"/>
          </a:p>
        </p:txBody>
      </p:sp>
      <p:pic>
        <p:nvPicPr>
          <p:cNvPr id="2050" name="Picture 2" descr="A diagram of casual vs. effectual reasoning.">
            <a:extLst>
              <a:ext uri="{FF2B5EF4-FFF2-40B4-BE49-F238E27FC236}">
                <a16:creationId xmlns:a16="http://schemas.microsoft.com/office/drawing/2014/main" id="{E03C3F98-A3F8-3EEC-8157-970BDE8FA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9" y="2276576"/>
            <a:ext cx="650557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B23346-D894-DA02-0CAD-9FA22F9CC31C}"/>
              </a:ext>
            </a:extLst>
          </p:cNvPr>
          <p:cNvSpPr txBox="1"/>
          <p:nvPr/>
        </p:nvSpPr>
        <p:spPr>
          <a:xfrm>
            <a:off x="7850661" y="5201269"/>
            <a:ext cx="37407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dirty="0"/>
              <a:t>effectuation.org</a:t>
            </a:r>
          </a:p>
        </p:txBody>
      </p:sp>
    </p:spTree>
    <p:extLst>
      <p:ext uri="{BB962C8B-B14F-4D97-AF65-F5344CB8AC3E}">
        <p14:creationId xmlns:p14="http://schemas.microsoft.com/office/powerpoint/2010/main" val="1454766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78A1D-2DAD-75B4-5CD1-6D8824DC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Innovate or Die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E8F85-B15D-A59E-C79C-3E378A21D97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/>
          </a:bodyPr>
          <a:lstStyle/>
          <a:p>
            <a:pPr fontAlgn="base">
              <a:lnSpc>
                <a:spcPct val="120000"/>
              </a:lnSpc>
            </a:pPr>
            <a:r>
              <a:rPr lang="en-GB" dirty="0"/>
              <a:t>WTTMSW—Whoever Tries The Most Stuff Wins</a:t>
            </a:r>
            <a:r>
              <a:rPr lang="en-US" dirty="0"/>
              <a:t>​</a:t>
            </a:r>
          </a:p>
          <a:p>
            <a:pPr fontAlgn="base">
              <a:lnSpc>
                <a:spcPct val="120000"/>
              </a:lnSpc>
            </a:pPr>
            <a:r>
              <a:rPr lang="en-GB" dirty="0"/>
              <a:t>Competitive advantage arises not from master plans but from an organization's capacity to experiment, fail, and adapt faster than the competition. </a:t>
            </a:r>
            <a:r>
              <a:rPr lang="en-US" dirty="0"/>
              <a:t>​</a:t>
            </a:r>
          </a:p>
          <a:p>
            <a:pPr marL="0" indent="0" algn="r" fontAlgn="base">
              <a:lnSpc>
                <a:spcPct val="120000"/>
              </a:lnSpc>
              <a:buNone/>
            </a:pPr>
            <a:r>
              <a:rPr lang="en-GB" sz="1200" dirty="0"/>
              <a:t>tompeters.com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F9569-302A-CC5F-BF02-29743A7C64B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439710" y="1857375"/>
            <a:ext cx="5151677" cy="4194175"/>
          </a:xfrm>
        </p:spPr>
        <p:txBody>
          <a:bodyPr anchor="t">
            <a:normAutofit/>
          </a:bodyPr>
          <a:lstStyle/>
          <a:p>
            <a:pPr marL="0" indent="0" fontAlgn="base">
              <a:buNone/>
            </a:pPr>
            <a:r>
              <a:rPr lang="en-US" dirty="0">
                <a:latin typeface="Derailed SemiBold" panose="020B0703030101060003" pitchFamily="34" charset="0"/>
              </a:rPr>
              <a:t>​</a:t>
            </a:r>
            <a:r>
              <a:rPr lang="en-GB" dirty="0">
                <a:latin typeface="Derailed SemiBold" panose="020B0703030101060003" pitchFamily="34" charset="0"/>
              </a:rPr>
              <a:t>Innovation as a way of life</a:t>
            </a:r>
            <a:r>
              <a:rPr lang="en-US" dirty="0">
                <a:latin typeface="Derailed SemiBold" panose="020B0703030101060003" pitchFamily="34" charset="0"/>
              </a:rPr>
              <a:t>​</a:t>
            </a:r>
            <a:endParaRPr lang="en-GB" dirty="0">
              <a:latin typeface="Derailed SemiBold" panose="020B0703030101060003" pitchFamily="34" charset="0"/>
            </a:endParaRPr>
          </a:p>
          <a:p>
            <a:pPr marL="971555" lvl="1" indent="-514350" fontAlgn="base">
              <a:buFont typeface="+mj-lt"/>
              <a:buAutoNum type="arabicPeriod"/>
            </a:pPr>
            <a:r>
              <a:rPr lang="en-GB" dirty="0"/>
              <a:t>Bias for Action</a:t>
            </a:r>
          </a:p>
          <a:p>
            <a:pPr marL="971555" lvl="1" indent="-514350" fontAlgn="base">
              <a:buFont typeface="+mj-lt"/>
              <a:buAutoNum type="arabicPeriod"/>
            </a:pPr>
            <a:r>
              <a:rPr lang="en-GB" dirty="0"/>
              <a:t>Fail Forward, Fast</a:t>
            </a:r>
          </a:p>
          <a:p>
            <a:pPr marL="971555" lvl="1" indent="-514350" fontAlgn="base">
              <a:buFont typeface="+mj-lt"/>
              <a:buAutoNum type="arabicPeriod"/>
            </a:pPr>
            <a:r>
              <a:rPr lang="en-GB" dirty="0"/>
              <a:t>Prototyping as Core Competency</a:t>
            </a:r>
          </a:p>
          <a:p>
            <a:pPr marL="971555" lvl="1" indent="-514350" fontAlgn="base">
              <a:buFont typeface="+mj-lt"/>
              <a:buAutoNum type="arabicPeriod"/>
            </a:pPr>
            <a:r>
              <a:rPr lang="en-GB" dirty="0"/>
              <a:t>Serious Play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E5306D-6240-28DF-51E9-D0453CC69C7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2 </a:t>
            </a:r>
            <a:r>
              <a:rPr lang="en-GB" dirty="0"/>
              <a:t>Resilience Isn’t Bouncing Back – It’s Reinventing Forward</a:t>
            </a:r>
          </a:p>
        </p:txBody>
      </p:sp>
    </p:spTree>
    <p:extLst>
      <p:ext uri="{BB962C8B-B14F-4D97-AF65-F5344CB8AC3E}">
        <p14:creationId xmlns:p14="http://schemas.microsoft.com/office/powerpoint/2010/main" val="4143406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7D2D6-C0EB-1999-6343-CB0AC336A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BA9B1-6057-8F28-8D18-F15FAAC06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Understanding threats to performance in a VUCA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11292-8C7E-5E4D-4A38-84CC6C79B9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6269205" cy="4193595"/>
          </a:xfrm>
        </p:spPr>
        <p:txBody>
          <a:bodyPr>
            <a:normAutofit fontScale="92500"/>
          </a:bodyPr>
          <a:lstStyle/>
          <a:p>
            <a:pPr fontAlgn="base">
              <a:lnSpc>
                <a:spcPct val="110000"/>
              </a:lnSpc>
            </a:pPr>
            <a:r>
              <a:rPr lang="en-GB" dirty="0">
                <a:latin typeface="Derailed SemiBold" panose="020B0703030101060003" pitchFamily="34" charset="0"/>
              </a:rPr>
              <a:t>VUCA</a:t>
            </a:r>
            <a:r>
              <a:rPr lang="en-GB" dirty="0"/>
              <a:t> (Volatile, Uncertain, Complex, Ambiguous) each word presents distinct challenges to decision-making and performance.</a:t>
            </a:r>
            <a:r>
              <a:rPr lang="en-US" dirty="0"/>
              <a:t>​</a:t>
            </a:r>
          </a:p>
          <a:p>
            <a:pPr fontAlgn="base">
              <a:lnSpc>
                <a:spcPct val="110000"/>
              </a:lnSpc>
            </a:pPr>
            <a:r>
              <a:rPr lang="en-GB" dirty="0">
                <a:latin typeface="Derailed SemiBold" panose="020B0703030101060003" pitchFamily="34" charset="0"/>
              </a:rPr>
              <a:t>Situations are rarely volatile, uncertain, complex and ambiguous to the same extent: </a:t>
            </a:r>
            <a:r>
              <a:rPr lang="en-GB" dirty="0"/>
              <a:t>Leaders must diagnose the specific VUCA condition to respond effectively.</a:t>
            </a:r>
            <a:r>
              <a:rPr lang="en-US" dirty="0"/>
              <a:t>​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212A76-5055-7A0D-BEAC-7605266F4A3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2 </a:t>
            </a:r>
            <a:r>
              <a:rPr lang="en-GB" dirty="0"/>
              <a:t>Resilience Isn’t Bouncing Back – It’s Reinventing Forward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C8235-CCB6-B073-9A9E-0B40B8B72EA1}"/>
              </a:ext>
            </a:extLst>
          </p:cNvPr>
          <p:cNvSpPr txBox="1"/>
          <p:nvPr/>
        </p:nvSpPr>
        <p:spPr>
          <a:xfrm>
            <a:off x="7509753" y="5573948"/>
            <a:ext cx="45214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Bennett, N. and Lemoine, G.J., 2014. What a difference a word makes: Understanding threats to performance in a VUCA world. </a:t>
            </a:r>
            <a:r>
              <a:rPr lang="en-GB" sz="1100" i="1" dirty="0"/>
              <a:t>Business horizons</a:t>
            </a:r>
            <a:r>
              <a:rPr lang="en-GB" sz="1100" dirty="0"/>
              <a:t>, 57(3), pp.311-317.</a:t>
            </a:r>
          </a:p>
        </p:txBody>
      </p:sp>
      <p:pic>
        <p:nvPicPr>
          <p:cNvPr id="1026" name="Picture 2" descr="Diagram explaining the concept of VUCA">
            <a:extLst>
              <a:ext uri="{FF2B5EF4-FFF2-40B4-BE49-F238E27FC236}">
                <a16:creationId xmlns:a16="http://schemas.microsoft.com/office/drawing/2014/main" id="{F7933490-5ABA-3977-5487-E816705A8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751" y="1765262"/>
            <a:ext cx="4597548" cy="332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541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88C99-8A2E-D16C-F582-45224C124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Understanding threats to performance in a VUCA world </a:t>
            </a:r>
            <a:r>
              <a:rPr lang="en-GB" sz="2400" b="0" dirty="0"/>
              <a:t>Continued</a:t>
            </a:r>
            <a:endParaRPr lang="en-GB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7B18B-6968-2C28-EE78-90F8B3F6AE7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fontAlgn="base"/>
            <a:r>
              <a:rPr lang="en-GB" b="1" dirty="0">
                <a:latin typeface="Derailed SemiBold" panose="020B0703030101060003" pitchFamily="34" charset="0"/>
              </a:rPr>
              <a:t>Language shapes action:</a:t>
            </a:r>
            <a:r>
              <a:rPr lang="en-GB" dirty="0">
                <a:latin typeface="Derailed SemiBold" panose="020B0703030101060003" pitchFamily="34" charset="0"/>
              </a:rPr>
              <a:t> </a:t>
            </a:r>
            <a:r>
              <a:rPr lang="en-GB" dirty="0"/>
              <a:t>How an organisation labels its challenges (e.g., “uncertain” vs. “complex”) will influence the strategies it chooses.</a:t>
            </a:r>
            <a:r>
              <a:rPr lang="en-US" dirty="0"/>
              <a:t>​</a:t>
            </a:r>
          </a:p>
          <a:p>
            <a:pPr fontAlgn="base"/>
            <a:r>
              <a:rPr lang="en-GB" dirty="0">
                <a:latin typeface="Derailed SemiBold" panose="020B0703030101060003" pitchFamily="34" charset="0"/>
              </a:rPr>
              <a:t>Tailored responses are key:</a:t>
            </a:r>
            <a:r>
              <a:rPr lang="en-GB" dirty="0"/>
              <a:t>​</a:t>
            </a:r>
          </a:p>
          <a:p>
            <a:pPr marL="1371617" lvl="3" indent="0" fontAlgn="base">
              <a:buNone/>
            </a:pPr>
            <a:r>
              <a:rPr lang="en-GB" dirty="0">
                <a:latin typeface="Derailed SemiBold" panose="020B0703030101060003" pitchFamily="34" charset="0"/>
              </a:rPr>
              <a:t>Volatility</a:t>
            </a:r>
            <a:r>
              <a:rPr lang="en-GB" b="1" dirty="0"/>
              <a:t>		→</a:t>
            </a:r>
            <a:r>
              <a:rPr lang="en-GB" dirty="0"/>
              <a:t> 	Build slack &amp; agility</a:t>
            </a:r>
            <a:r>
              <a:rPr lang="en-US" dirty="0"/>
              <a:t>​</a:t>
            </a:r>
          </a:p>
          <a:p>
            <a:pPr marL="1371617" lvl="3" indent="0" fontAlgn="base">
              <a:buNone/>
            </a:pPr>
            <a:r>
              <a:rPr lang="en-GB" dirty="0">
                <a:latin typeface="Derailed SemiBold" panose="020B0703030101060003" pitchFamily="34" charset="0"/>
              </a:rPr>
              <a:t>Uncertainty</a:t>
            </a:r>
            <a:r>
              <a:rPr lang="en-GB" b="1" dirty="0"/>
              <a:t> 		→</a:t>
            </a:r>
            <a:r>
              <a:rPr lang="en-GB" dirty="0"/>
              <a:t> 	Invest in information &amp; scenario planning</a:t>
            </a:r>
            <a:r>
              <a:rPr lang="en-US" dirty="0"/>
              <a:t>​</a:t>
            </a:r>
          </a:p>
          <a:p>
            <a:pPr marL="1371617" lvl="3" indent="0" fontAlgn="base">
              <a:buNone/>
            </a:pPr>
            <a:r>
              <a:rPr lang="en-GB" dirty="0">
                <a:latin typeface="Derailed SemiBold" panose="020B0703030101060003" pitchFamily="34" charset="0"/>
              </a:rPr>
              <a:t>Complexity</a:t>
            </a:r>
            <a:r>
              <a:rPr lang="en-GB" b="1" dirty="0"/>
              <a:t> 		→</a:t>
            </a:r>
            <a:r>
              <a:rPr lang="en-GB" dirty="0"/>
              <a:t> 	Restructure, clarify roles, reduce noise</a:t>
            </a:r>
            <a:r>
              <a:rPr lang="en-US" dirty="0"/>
              <a:t>​</a:t>
            </a:r>
          </a:p>
          <a:p>
            <a:pPr marL="1371617" lvl="3" indent="0" fontAlgn="base">
              <a:buNone/>
            </a:pPr>
            <a:r>
              <a:rPr lang="en-GB" dirty="0">
                <a:latin typeface="Derailed SemiBold" panose="020B0703030101060003" pitchFamily="34" charset="0"/>
              </a:rPr>
              <a:t>Ambiguity</a:t>
            </a:r>
            <a:r>
              <a:rPr lang="en-GB" b="1" dirty="0"/>
              <a:t> 		→</a:t>
            </a:r>
            <a:r>
              <a:rPr lang="en-GB" dirty="0"/>
              <a:t> 	Experiment, test, and learn</a:t>
            </a:r>
            <a:r>
              <a:rPr lang="en-US" dirty="0"/>
              <a:t>​</a:t>
            </a:r>
          </a:p>
          <a:p>
            <a:pPr fontAlgn="base"/>
            <a:r>
              <a:rPr lang="en-GB" b="1" dirty="0">
                <a:latin typeface="Derailed SemiBold" panose="020B0703030101060003" pitchFamily="34" charset="0"/>
              </a:rPr>
              <a:t>Framing matters:</a:t>
            </a:r>
            <a:r>
              <a:rPr lang="en-GB" dirty="0">
                <a:latin typeface="Derailed SemiBold" panose="020B0703030101060003" pitchFamily="34" charset="0"/>
              </a:rPr>
              <a:t> </a:t>
            </a:r>
            <a:r>
              <a:rPr lang="en-GB" dirty="0"/>
              <a:t>Reframing challenges accurately can boost confidence and improve performance outcomes</a:t>
            </a:r>
            <a:endParaRPr lang="en-US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B780B0-FD25-344D-7353-68C1BE9F28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2 </a:t>
            </a:r>
            <a:r>
              <a:rPr lang="en-GB" dirty="0"/>
              <a:t>Resilience Isn’t Bouncing Back – It’s Reinventing Forward</a:t>
            </a:r>
          </a:p>
        </p:txBody>
      </p:sp>
    </p:spTree>
    <p:extLst>
      <p:ext uri="{BB962C8B-B14F-4D97-AF65-F5344CB8AC3E}">
        <p14:creationId xmlns:p14="http://schemas.microsoft.com/office/powerpoint/2010/main" val="170901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B56FB-6619-A76E-BD1C-08DE5BD1E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Small Group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E5E13-22A2-7DC1-6AA3-FB4B01DE8AC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pPr fontAlgn="base">
              <a:lnSpc>
                <a:spcPct val="110000"/>
              </a:lnSpc>
            </a:pPr>
            <a:r>
              <a:rPr lang="en-GB" dirty="0"/>
              <a:t>What element of VUCA is most pertinent to your organisation now and why? (if you are notworking currently, think of your most recent employer, university or school?)</a:t>
            </a:r>
            <a:r>
              <a:rPr lang="en-US" dirty="0"/>
              <a:t>​</a:t>
            </a:r>
          </a:p>
          <a:p>
            <a:pPr fontAlgn="base">
              <a:lnSpc>
                <a:spcPct val="110000"/>
              </a:lnSpc>
            </a:pPr>
            <a:r>
              <a:rPr lang="en-GB" dirty="0"/>
              <a:t>Be ready to share what you noticed about emerging patterns or themes in your discussions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9E2AF-F92E-06DD-7B44-BC45C30D67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2 </a:t>
            </a:r>
            <a:r>
              <a:rPr lang="en-GB" dirty="0"/>
              <a:t>Resilience Isn’t Bouncing Back – It’s Reinventing Forward</a:t>
            </a:r>
          </a:p>
        </p:txBody>
      </p:sp>
      <p:pic>
        <p:nvPicPr>
          <p:cNvPr id="3074" name="Picture 2" descr="Diagram explaining the concept of VUCA">
            <a:extLst>
              <a:ext uri="{FF2B5EF4-FFF2-40B4-BE49-F238E27FC236}">
                <a16:creationId xmlns:a16="http://schemas.microsoft.com/office/drawing/2014/main" id="{E0A0B6DC-C5A9-5825-6BE7-59B3954EC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645" y="1481055"/>
            <a:ext cx="5378652" cy="389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366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0A3F9-4F3D-E100-E86D-CDD42451F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B2899-79E9-42AA-A336-BDCFBD55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BBE1D-53D3-72AB-4A9B-2AC400A9B91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595336"/>
            <a:ext cx="11074670" cy="4455633"/>
          </a:xfrm>
        </p:spPr>
        <p:txBody>
          <a:bodyPr/>
          <a:lstStyle/>
          <a:p>
            <a:pPr fontAlgn="base">
              <a:lnSpc>
                <a:spcPct val="100000"/>
              </a:lnSpc>
            </a:pPr>
            <a:r>
              <a:rPr lang="en-GB" dirty="0"/>
              <a:t>Design for organisational adaptability, change as the status quo</a:t>
            </a:r>
            <a:r>
              <a:rPr lang="en-US" dirty="0"/>
              <a:t>​</a:t>
            </a:r>
          </a:p>
          <a:p>
            <a:pPr fontAlgn="base">
              <a:lnSpc>
                <a:spcPct val="100000"/>
              </a:lnSpc>
            </a:pPr>
            <a:r>
              <a:rPr lang="en-GB" dirty="0"/>
              <a:t>Engage with entrepreneurial and innovation thinking as tools for navigating uncertainty, core elements of the #nclMBA curriculum. </a:t>
            </a:r>
            <a:r>
              <a:rPr lang="en-US" dirty="0"/>
              <a:t>​</a:t>
            </a:r>
          </a:p>
          <a:p>
            <a:pPr fontAlgn="base">
              <a:lnSpc>
                <a:spcPct val="100000"/>
              </a:lnSpc>
            </a:pPr>
            <a:r>
              <a:rPr lang="en-GB" dirty="0"/>
              <a:t>Identify and strengthen your own resilience strategies, preparing you for high-responsibility roles and the demands of postgraduate management education.</a:t>
            </a: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EC9E4-5AC2-83A8-B41F-81DE6AD60A9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2 </a:t>
            </a:r>
            <a:r>
              <a:rPr lang="en-GB" dirty="0"/>
              <a:t>Resilience Isn’t Bouncing Back – It’s Reinventing Forward</a:t>
            </a:r>
          </a:p>
        </p:txBody>
      </p:sp>
    </p:spTree>
    <p:extLst>
      <p:ext uri="{BB962C8B-B14F-4D97-AF65-F5344CB8AC3E}">
        <p14:creationId xmlns:p14="http://schemas.microsoft.com/office/powerpoint/2010/main" val="3633143208"/>
      </p:ext>
    </p:extLst>
  </p:cSld>
  <p:clrMapOvr>
    <a:masterClrMapping/>
  </p:clrMapOvr>
</p:sld>
</file>

<file path=ppt/theme/theme1.xml><?xml version="1.0" encoding="utf-8"?>
<a:theme xmlns:a="http://schemas.openxmlformats.org/drawingml/2006/main" name="NCL Logo Theme">
  <a:themeElements>
    <a:clrScheme name="NCL Brand Refresh 2023">
      <a:dk1>
        <a:srgbClr val="051435"/>
      </a:dk1>
      <a:lt1>
        <a:sysClr val="window" lastClr="FFFFFF"/>
      </a:lt1>
      <a:dk2>
        <a:srgbClr val="003A65"/>
      </a:dk2>
      <a:lt2>
        <a:srgbClr val="8ED8F8"/>
      </a:lt2>
      <a:accent1>
        <a:srgbClr val="0073BC"/>
      </a:accent1>
      <a:accent2>
        <a:srgbClr val="29B7EA"/>
      </a:accent2>
      <a:accent3>
        <a:srgbClr val="C60C30"/>
      </a:accent3>
      <a:accent4>
        <a:srgbClr val="00A39B"/>
      </a:accent4>
      <a:accent5>
        <a:srgbClr val="5B9BD5"/>
      </a:accent5>
      <a:accent6>
        <a:srgbClr val="FDC82F"/>
      </a:accent6>
      <a:hlink>
        <a:srgbClr val="0073BC"/>
      </a:hlink>
      <a:folHlink>
        <a:srgbClr val="0073BC"/>
      </a:folHlink>
    </a:clrScheme>
    <a:fontScheme name="Derailed">
      <a:majorFont>
        <a:latin typeface="Derailed ExtraBold"/>
        <a:ea typeface=""/>
        <a:cs typeface=""/>
      </a:majorFont>
      <a:minorFont>
        <a:latin typeface="Derail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BBA5D73-13F7-4307-AE92-2B0A026884AD}">
  <we:reference id="3e0fcce7-415c-4081-926c-b4e449c650e4" version="1.1.0.2" store="EXCatalog" storeType="EXCatalog"/>
  <we:alternateReferences>
    <we:reference id="WA200004709" version="1.1.0.2" store="en-GB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33B82BF367B842B0F8862BE42A9F8B" ma:contentTypeVersion="18" ma:contentTypeDescription="Create a new document." ma:contentTypeScope="" ma:versionID="0cf04179b57a19c812834482682ae5b3">
  <xsd:schema xmlns:xsd="http://www.w3.org/2001/XMLSchema" xmlns:xs="http://www.w3.org/2001/XMLSchema" xmlns:p="http://schemas.microsoft.com/office/2006/metadata/properties" xmlns:ns2="ad6e03eb-08e6-4fc8-aec0-eaed336461a5" xmlns:ns3="51ccd48e-c1c3-4428-a703-cf56298b4dc0" targetNamespace="http://schemas.microsoft.com/office/2006/metadata/properties" ma:root="true" ma:fieldsID="644116710e1f5e33c25523ad93668b18" ns2:_="" ns3:_="">
    <xsd:import namespace="ad6e03eb-08e6-4fc8-aec0-eaed336461a5"/>
    <xsd:import namespace="51ccd48e-c1c3-4428-a703-cf56298b4d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6e03eb-08e6-4fc8-aec0-eaed336461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a7a97d3-a1e8-4e72-aadf-490c0711cb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ccd48e-c1c3-4428-a703-cf56298b4dc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9bda339-1723-4fb4-8a60-6c3e5be9feff}" ma:internalName="TaxCatchAll" ma:showField="CatchAllData" ma:web="51ccd48e-c1c3-4428-a703-cf56298b4d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ccd48e-c1c3-4428-a703-cf56298b4dc0" xsi:nil="true"/>
    <lcf76f155ced4ddcb4097134ff3c332f xmlns="ad6e03eb-08e6-4fc8-aec0-eaed336461a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6BF4912-C176-4D3F-9417-D32FAF21F1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EB7CAC-86C5-4CEC-BD77-A665CFC16D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6e03eb-08e6-4fc8-aec0-eaed336461a5"/>
    <ds:schemaRef ds:uri="51ccd48e-c1c3-4428-a703-cf56298b4d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260690-BC55-435D-BB5F-1A5AC33C960F}">
  <ds:schemaRefs>
    <ds:schemaRef ds:uri="http://schemas.microsoft.com/office/2006/metadata/properties"/>
    <ds:schemaRef ds:uri="http://schemas.microsoft.com/office/infopath/2007/PartnerControls"/>
    <ds:schemaRef ds:uri="51ccd48e-c1c3-4428-a703-cf56298b4dc0"/>
    <ds:schemaRef ds:uri="ad6e03eb-08e6-4fc8-aec0-eaed336461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5069</TotalTime>
  <Words>773</Words>
  <Application>Microsoft Office PowerPoint</Application>
  <PresentationFormat>Widescreen</PresentationFormat>
  <Paragraphs>75</Paragraphs>
  <Slides>10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NCL Logo Theme</vt:lpstr>
      <vt:lpstr>Session 2</vt:lpstr>
      <vt:lpstr>Learning Outcomes</vt:lpstr>
      <vt:lpstr>Icebreaker</vt:lpstr>
      <vt:lpstr>Effectual Reasoning Turning traditional management thinking on its head</vt:lpstr>
      <vt:lpstr>Innovate or Die</vt:lpstr>
      <vt:lpstr>Understanding threats to performance in a VUCA world</vt:lpstr>
      <vt:lpstr>Understanding threats to performance in a VUCA world Continued</vt:lpstr>
      <vt:lpstr>Small Group Exercise</vt:lpstr>
      <vt:lpstr>Learning Outcomes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Yip</dc:creator>
  <cp:lastModifiedBy>h m anderson</cp:lastModifiedBy>
  <cp:revision>12</cp:revision>
  <dcterms:created xsi:type="dcterms:W3CDTF">2023-12-19T15:26:27Z</dcterms:created>
  <dcterms:modified xsi:type="dcterms:W3CDTF">2025-09-30T11:01:18Z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0x010100CF33B82BF367B842B0F8862BE42A9F8B</vt:lpwstr>
  </property>
  <property fmtid="{D5CDD505-2E9C-101B-9397-08002B2CF9AE}" pid="3" name="MediaServiceImageTags">
    <vt:lpwstr/>
  </property>
</Properties>
</file>