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ontserrat" pitchFamily="2" charset="0"/>
      <p:regular r:id="rId21"/>
      <p:bold r:id="rId22"/>
      <p:italic r:id="rId23"/>
      <p:boldItalic r:id="rId24"/>
    </p:embeddedFont>
    <p:embeddedFont>
      <p:font typeface="Montserrat Bold" pitchFamily="2" charset="0"/>
      <p:regular r:id="rId25"/>
      <p:bold r:id="rId26"/>
    </p:embeddedFont>
    <p:embeddedFont>
      <p:font typeface="Montserrat Classic" panose="020B0604020202020204" charset="0"/>
      <p:regular r:id="rId27"/>
    </p:embeddedFont>
    <p:embeddedFont>
      <p:font typeface="Montserrat Classic Bold" panose="020B0604020202020204" charset="0"/>
      <p:regular r:id="rId28"/>
      <p:bold r:id="rId29"/>
    </p:embeddedFont>
    <p:embeddedFont>
      <p:font typeface="Montserrat Extra-Bold" panose="020B0604020202020204" charset="0"/>
      <p:regular r:id="rId30"/>
      <p:bold r:id="rId31"/>
    </p:embeddedFont>
    <p:embeddedFont>
      <p:font typeface="Montserrat Extra-Bold Bold" panose="020B0604020202020204" charset="0"/>
      <p:regular r:id="rId32"/>
      <p:bold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3" autoAdjust="0"/>
    <p:restoredTop sz="86420" autoAdjust="0"/>
  </p:normalViewPr>
  <p:slideViewPr>
    <p:cSldViewPr>
      <p:cViewPr varScale="1">
        <p:scale>
          <a:sx n="54" d="100"/>
          <a:sy n="54" d="100"/>
        </p:scale>
        <p:origin x="31" y="9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F0EC7-2BD2-FB4A-901A-A745095ED1A3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CD9B0-7412-444B-8C2F-177A580C3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94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CD9B0-7412-444B-8C2F-177A580C37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8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CD9B0-7412-444B-8C2F-177A580C37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26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CD9B0-7412-444B-8C2F-177A580C37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93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CD9B0-7412-444B-8C2F-177A580C37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84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CD9B0-7412-444B-8C2F-177A580C37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72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CD9B0-7412-444B-8C2F-177A580C37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52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CD9B0-7412-444B-8C2F-177A580C37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86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CD9B0-7412-444B-8C2F-177A580C37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03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CD9B0-7412-444B-8C2F-177A580C37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82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CD9B0-7412-444B-8C2F-177A580C37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83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CD9B0-7412-444B-8C2F-177A580C37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6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06369" y="8216318"/>
            <a:ext cx="2664282" cy="882543"/>
          </a:xfrm>
          <a:prstGeom prst="rect">
            <a:avLst/>
          </a:prstGeom>
        </p:spPr>
      </p:pic>
      <p:pic>
        <p:nvPicPr>
          <p:cNvPr id="5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93482" y="8178218"/>
            <a:ext cx="2989163" cy="846930"/>
          </a:xfrm>
          <a:prstGeom prst="rect">
            <a:avLst/>
          </a:prstGeom>
        </p:spPr>
      </p:pic>
      <p:pic>
        <p:nvPicPr>
          <p:cNvPr id="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" y="1923"/>
            <a:ext cx="18287970" cy="10285077"/>
          </a:xfrm>
          <a:prstGeom prst="rect">
            <a:avLst/>
          </a:prstGeom>
        </p:spPr>
      </p:pic>
      <p:pic>
        <p:nvPicPr>
          <p:cNvPr id="3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231834" y="0"/>
            <a:ext cx="7575292" cy="10287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4780732"/>
            <a:ext cx="8953500" cy="2639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110"/>
              </a:lnSpc>
            </a:pPr>
            <a:r>
              <a:rPr lang="en-US" sz="5079" dirty="0">
                <a:solidFill>
                  <a:srgbClr val="FFFFFF"/>
                </a:solidFill>
                <a:latin typeface="Montserrat Extra-Bold"/>
              </a:rPr>
              <a:t>What were they?​</a:t>
            </a:r>
          </a:p>
          <a:p>
            <a:pPr>
              <a:lnSpc>
                <a:spcPts val="7110"/>
              </a:lnSpc>
            </a:pPr>
            <a:r>
              <a:rPr lang="en-US" sz="5079" dirty="0">
                <a:solidFill>
                  <a:srgbClr val="FFFFFF"/>
                </a:solidFill>
                <a:latin typeface="Montserrat Extra-Bold"/>
              </a:rPr>
              <a:t>Who created them?​</a:t>
            </a:r>
          </a:p>
          <a:p>
            <a:pPr algn="l">
              <a:lnSpc>
                <a:spcPts val="7110"/>
              </a:lnSpc>
            </a:pPr>
            <a:r>
              <a:rPr lang="en-US" sz="5079" dirty="0">
                <a:solidFill>
                  <a:srgbClr val="FFFFFF"/>
                </a:solidFill>
                <a:latin typeface="Montserrat Extra-Bold"/>
              </a:rPr>
              <a:t>Why were they needed?</a:t>
            </a:r>
            <a:r>
              <a:rPr lang="en-US" sz="5079" dirty="0">
                <a:solidFill>
                  <a:srgbClr val="000000"/>
                </a:solidFill>
                <a:latin typeface="Montserrat Extra-Bold Bold"/>
              </a:rPr>
              <a:t>​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57633" y="847725"/>
            <a:ext cx="10274201" cy="1642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600">
                <a:solidFill>
                  <a:srgbClr val="FFFFFF"/>
                </a:solidFill>
                <a:latin typeface="Montserrat Extra-Bold"/>
              </a:rPr>
              <a:t>Reward Posters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632C21B-F596-23B7-15D6-FE5B3DB115A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Reward Posters – Title Page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209869" y="6358446"/>
            <a:ext cx="5851829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9"/>
              </a:lnSpc>
            </a:pPr>
            <a:r>
              <a:rPr lang="en-US" sz="1499" spc="-10">
                <a:solidFill>
                  <a:srgbClr val="231F20"/>
                </a:solidFill>
                <a:latin typeface="Montserrat"/>
              </a:rPr>
              <a:t>Reward Poster 1818, Broadsides 5/1/17, Broadsides, Newcastle University Special Collections, GB186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8040399" y="2498539"/>
            <a:ext cx="8853029" cy="500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39"/>
              </a:lnSpc>
            </a:pPr>
            <a:r>
              <a:rPr lang="en-US" sz="2199" spc="-15">
                <a:solidFill>
                  <a:srgbClr val="231F20"/>
                </a:solidFill>
                <a:latin typeface="Montserrat Classic Bold"/>
              </a:rPr>
              <a:t>7 What can you see in this image from the top of the poster?​</a:t>
            </a:r>
          </a:p>
          <a:p>
            <a:pPr algn="just">
              <a:lnSpc>
                <a:spcPts val="2639"/>
              </a:lnSpc>
            </a:pPr>
            <a:endParaRPr lang="en-US" sz="2199" spc="-15">
              <a:solidFill>
                <a:srgbClr val="231F20"/>
              </a:solidFill>
              <a:latin typeface="Montserrat Classic Bold"/>
            </a:endParaRPr>
          </a:p>
          <a:p>
            <a:pPr algn="just">
              <a:lnSpc>
                <a:spcPts val="2639"/>
              </a:lnSpc>
            </a:pPr>
            <a:r>
              <a:rPr lang="en-US" sz="2199" spc="-15">
                <a:solidFill>
                  <a:srgbClr val="231F20"/>
                </a:solidFill>
                <a:latin typeface="Montserrat Classic"/>
              </a:rPr>
              <a:t>Dancing Devil​</a:t>
            </a:r>
          </a:p>
          <a:p>
            <a:pPr algn="just">
              <a:lnSpc>
                <a:spcPts val="2639"/>
              </a:lnSpc>
            </a:pPr>
            <a:endParaRPr lang="en-US" sz="2199" spc="-15">
              <a:solidFill>
                <a:srgbClr val="231F20"/>
              </a:solidFill>
              <a:latin typeface="Montserrat Classic"/>
            </a:endParaRPr>
          </a:p>
          <a:p>
            <a:pPr algn="just">
              <a:lnSpc>
                <a:spcPts val="2639"/>
              </a:lnSpc>
            </a:pPr>
            <a:r>
              <a:rPr lang="en-US" sz="2199" spc="-15">
                <a:solidFill>
                  <a:srgbClr val="231F20"/>
                </a:solidFill>
                <a:latin typeface="Montserrat Classic"/>
              </a:rPr>
              <a:t>Criminal being dragged along the path by the devil​</a:t>
            </a:r>
          </a:p>
          <a:p>
            <a:pPr algn="just">
              <a:lnSpc>
                <a:spcPts val="2639"/>
              </a:lnSpc>
            </a:pPr>
            <a:endParaRPr lang="en-US" sz="2199" spc="-15">
              <a:solidFill>
                <a:srgbClr val="231F20"/>
              </a:solidFill>
              <a:latin typeface="Montserrat Classic"/>
            </a:endParaRPr>
          </a:p>
          <a:p>
            <a:pPr algn="just">
              <a:lnSpc>
                <a:spcPts val="2639"/>
              </a:lnSpc>
            </a:pPr>
            <a:r>
              <a:rPr lang="en-US" sz="2199" spc="-15">
                <a:solidFill>
                  <a:srgbClr val="231F20"/>
                </a:solidFill>
                <a:latin typeface="Montserrat Classic"/>
              </a:rPr>
              <a:t>In the distance is a criminal who has been hung​</a:t>
            </a:r>
          </a:p>
          <a:p>
            <a:pPr algn="just">
              <a:lnSpc>
                <a:spcPts val="2639"/>
              </a:lnSpc>
            </a:pPr>
            <a:endParaRPr lang="en-US" sz="2199" spc="-15">
              <a:solidFill>
                <a:srgbClr val="231F20"/>
              </a:solidFill>
              <a:latin typeface="Montserrat Classic"/>
            </a:endParaRPr>
          </a:p>
          <a:p>
            <a:pPr algn="just">
              <a:lnSpc>
                <a:spcPts val="2639"/>
              </a:lnSpc>
            </a:pPr>
            <a:r>
              <a:rPr lang="en-US" sz="2199" spc="-15">
                <a:solidFill>
                  <a:srgbClr val="231F20"/>
                </a:solidFill>
                <a:latin typeface="Montserrat Classic Bold"/>
              </a:rPr>
              <a:t>8 What does this image suggest?​</a:t>
            </a:r>
          </a:p>
          <a:p>
            <a:pPr algn="just">
              <a:lnSpc>
                <a:spcPts val="2639"/>
              </a:lnSpc>
            </a:pPr>
            <a:endParaRPr lang="en-US" sz="2199" spc="-15">
              <a:solidFill>
                <a:srgbClr val="231F20"/>
              </a:solidFill>
              <a:latin typeface="Montserrat Classic Bold"/>
            </a:endParaRPr>
          </a:p>
          <a:p>
            <a:pPr algn="just">
              <a:lnSpc>
                <a:spcPts val="2639"/>
              </a:lnSpc>
            </a:pPr>
            <a:r>
              <a:rPr lang="en-US" sz="2199" spc="-15">
                <a:solidFill>
                  <a:srgbClr val="231F20"/>
                </a:solidFill>
                <a:latin typeface="Montserrat Classic"/>
              </a:rPr>
              <a:t>It suggests that the devil is leading the man to commit a crime. The picture of the man hanging from the gallows in the distance suggests that this will be this mans future if he continues down this path. </a:t>
            </a:r>
          </a:p>
          <a:p>
            <a:pPr algn="just">
              <a:lnSpc>
                <a:spcPts val="2639"/>
              </a:lnSpc>
            </a:pPr>
            <a:endParaRPr lang="en-US" sz="2199" spc="-15">
              <a:solidFill>
                <a:srgbClr val="231F20"/>
              </a:solidFill>
              <a:latin typeface="Montserrat Classic"/>
            </a:endParaRPr>
          </a:p>
        </p:txBody>
      </p:sp>
      <p:pic>
        <p:nvPicPr>
          <p:cNvPr id="4" name="Picture 4" descr="An image of a dancing devil, a criminal being dragged and a criminal being hung.  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09869" y="4087401"/>
            <a:ext cx="5851829" cy="211219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0" y="895350"/>
            <a:ext cx="16080799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>
                <a:solidFill>
                  <a:srgbClr val="B3794A"/>
                </a:solidFill>
                <a:latin typeface="Montserrat Extra-Bold"/>
              </a:rPr>
              <a:t>Example of a Reward Poster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04776D4-A77E-7089-B1AD-64A56D305B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Example of a Reward Poster 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939641" y="8615385"/>
            <a:ext cx="3375740" cy="765997"/>
          </a:xfrm>
          <a:prstGeom prst="rect">
            <a:avLst/>
          </a:prstGeom>
        </p:spPr>
      </p:pic>
      <p:pic>
        <p:nvPicPr>
          <p:cNvPr id="5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71584" y="8539047"/>
            <a:ext cx="3202342" cy="90774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90950" y="8455394"/>
            <a:ext cx="5841681" cy="848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5400" spc="-15">
                <a:solidFill>
                  <a:srgbClr val="009BCA"/>
                </a:solidFill>
                <a:latin typeface="Montserrat Bold"/>
              </a:rPr>
              <a:t>ncl.ac.uk/library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70020" y="3938254"/>
            <a:ext cx="10131780" cy="914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spc="-15" dirty="0">
                <a:solidFill>
                  <a:srgbClr val="231F20"/>
                </a:solidFill>
                <a:latin typeface="Montserrat"/>
              </a:rPr>
              <a:t>Explore the Possibilities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1817722" y="2548883"/>
            <a:ext cx="14652557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20"/>
              </a:lnSpc>
            </a:pPr>
            <a:r>
              <a:rPr lang="en-US" sz="7350" spc="-15">
                <a:solidFill>
                  <a:srgbClr val="004C72"/>
                </a:solidFill>
                <a:latin typeface="Montserrat Extra-Bold"/>
              </a:rPr>
              <a:t>Newcastle	University	Library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BA30ABC-5917-18ED-0A30-2FDA18D7EE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Ending Slide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202849" y="9410700"/>
            <a:ext cx="5388305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9"/>
              </a:lnSpc>
            </a:pPr>
            <a:r>
              <a:rPr lang="en-US" sz="1499" spc="-10">
                <a:solidFill>
                  <a:srgbClr val="231F20"/>
                </a:solidFill>
                <a:latin typeface="Montserrat"/>
              </a:rPr>
              <a:t>Reward Poster 1815, Broadsides 5/1/20, Broadsides, Newcastle University Special Collections, GB186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270818" y="4314825"/>
            <a:ext cx="8988482" cy="1657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39"/>
              </a:lnSpc>
            </a:pPr>
            <a:r>
              <a:rPr lang="en-US" sz="2199" spc="-15">
                <a:solidFill>
                  <a:srgbClr val="231F20"/>
                </a:solidFill>
                <a:latin typeface="Montserrat Classic"/>
              </a:rPr>
              <a:t>The first police force in Newcastle was not created until 1836. ​Before this it was usually the responsibility of the individual (mostly the victim of a crime) to get justice. ​Sometimes people set up community groups known as Prosecution Associations. ​</a:t>
            </a:r>
          </a:p>
          <a:p>
            <a:pPr algn="just">
              <a:lnSpc>
                <a:spcPts val="2602"/>
              </a:lnSpc>
            </a:pPr>
            <a:endParaRPr lang="en-US" sz="2199" spc="-15">
              <a:solidFill>
                <a:srgbClr val="231F20"/>
              </a:solidFill>
              <a:latin typeface="Montserrat Classic"/>
            </a:endParaRPr>
          </a:p>
        </p:txBody>
      </p:sp>
      <p:pic>
        <p:nvPicPr>
          <p:cNvPr id="2" name="Picture 2" descr="A poster from 1815 with a reward of eight guineas for a poultry theft. 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02849" y="2279273"/>
            <a:ext cx="5388305" cy="697902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17124" y="895350"/>
            <a:ext cx="7722076" cy="1226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dirty="0">
                <a:solidFill>
                  <a:srgbClr val="B3794A"/>
                </a:solidFill>
                <a:latin typeface="Montserrat Extra-Bold"/>
              </a:rPr>
              <a:t>Reward Posters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732611E-2E4D-6D95-A0FA-3F42E2683B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Reward Posters - 1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117124" y="9315450"/>
            <a:ext cx="5388305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9"/>
              </a:lnSpc>
            </a:pPr>
            <a:r>
              <a:rPr lang="en-US" sz="1499" spc="-10">
                <a:solidFill>
                  <a:srgbClr val="231F20"/>
                </a:solidFill>
                <a:latin typeface="Montserrat"/>
              </a:rPr>
              <a:t>Reward Poster 1818, Broadsides 5/1/35, Broadsides, Newcastle University Special Collections, GB186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270818" y="4310062"/>
            <a:ext cx="8988482" cy="166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39"/>
              </a:lnSpc>
            </a:pPr>
            <a:r>
              <a:rPr lang="en-US" sz="2199" spc="-15">
                <a:solidFill>
                  <a:srgbClr val="231F20"/>
                </a:solidFill>
                <a:latin typeface="Montserrat Classic"/>
              </a:rPr>
              <a:t>Members of these groups paid money to cover the cost of private prosecutions (legal action against a criminal). Individuals and/or the Prosecution Associations often paid for posters to be printed and displayed around their local area, in order to bring a criminal to justice. ​</a:t>
            </a:r>
          </a:p>
        </p:txBody>
      </p:sp>
      <p:pic>
        <p:nvPicPr>
          <p:cNvPr id="6" name="Picture 5" descr="A poster from 1818 with a reward of five guineas for a property damage. ">
            <a:extLst>
              <a:ext uri="{FF2B5EF4-FFF2-40B4-BE49-F238E27FC236}">
                <a16:creationId xmlns:a16="http://schemas.microsoft.com/office/drawing/2014/main" id="{07B14EA4-6117-FA55-ECD3-4973D45951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124" y="2122170"/>
            <a:ext cx="5499859" cy="698296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50449" y="895350"/>
            <a:ext cx="7788751" cy="1226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dirty="0">
                <a:solidFill>
                  <a:srgbClr val="B3794A"/>
                </a:solidFill>
                <a:latin typeface="Montserrat Extra-Bold"/>
              </a:rPr>
              <a:t>Reward Posters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0E589589-AE5B-A37A-A876-7A0D924EA1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Reward Posters - 2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117124" y="9315450"/>
            <a:ext cx="5388305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9"/>
              </a:lnSpc>
            </a:pPr>
            <a:r>
              <a:rPr lang="en-US" sz="1499" spc="-10">
                <a:solidFill>
                  <a:srgbClr val="231F20"/>
                </a:solidFill>
                <a:latin typeface="Montserrat"/>
              </a:rPr>
              <a:t>Reward Poster 1831, Broadsides 5/1/3, Broadsides, Newcastle University Special Collections, GB186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270818" y="4648200"/>
            <a:ext cx="8988482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39"/>
              </a:lnSpc>
            </a:pPr>
            <a:r>
              <a:rPr lang="en-US" sz="2199" spc="-15">
                <a:solidFill>
                  <a:srgbClr val="231F20"/>
                </a:solidFill>
                <a:latin typeface="Montserrat Classic"/>
              </a:rPr>
              <a:t>The posters offered a reward (money) to anyone who had information about the crime. </a:t>
            </a:r>
          </a:p>
          <a:p>
            <a:pPr algn="just">
              <a:lnSpc>
                <a:spcPts val="2602"/>
              </a:lnSpc>
            </a:pPr>
            <a:endParaRPr lang="en-US" sz="2199" spc="-15">
              <a:solidFill>
                <a:srgbClr val="231F20"/>
              </a:solidFill>
              <a:latin typeface="Montserrat Classic"/>
            </a:endParaRPr>
          </a:p>
        </p:txBody>
      </p:sp>
      <p:pic>
        <p:nvPicPr>
          <p:cNvPr id="6" name="Picture 5" descr="A poster from 1831 with a reward of 200 guineas for a rope damage. ">
            <a:extLst>
              <a:ext uri="{FF2B5EF4-FFF2-40B4-BE49-F238E27FC236}">
                <a16:creationId xmlns:a16="http://schemas.microsoft.com/office/drawing/2014/main" id="{35B10661-AA41-1B00-B5FC-61A57C0129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124" y="2175510"/>
            <a:ext cx="5471416" cy="692658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117124" y="895350"/>
            <a:ext cx="7722076" cy="1226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dirty="0">
                <a:solidFill>
                  <a:srgbClr val="B3794A"/>
                </a:solidFill>
                <a:latin typeface="Montserrat Extra-Bold"/>
              </a:rPr>
              <a:t>Reward Posters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251888C3-744A-BAE2-5180-5590E788FA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Reward Posters - 3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168810" y="9399401"/>
            <a:ext cx="5388305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9"/>
              </a:lnSpc>
            </a:pPr>
            <a:r>
              <a:rPr lang="en-US" sz="1499" spc="-10">
                <a:solidFill>
                  <a:srgbClr val="231F20"/>
                </a:solidFill>
                <a:latin typeface="Montserrat"/>
              </a:rPr>
              <a:t>Reward Poster 1818, Broadsides 5/1/17, Broadsides, Newcastle University Special Collections, GB186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040399" y="2498539"/>
            <a:ext cx="8853029" cy="500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39"/>
              </a:lnSpc>
            </a:pPr>
            <a:r>
              <a:rPr lang="en-US" sz="2199" spc="-15">
                <a:solidFill>
                  <a:srgbClr val="231F20"/>
                </a:solidFill>
                <a:latin typeface="Montserrat Classic Bold"/>
              </a:rPr>
              <a:t>1 What is this document and what does it tell you? </a:t>
            </a:r>
          </a:p>
          <a:p>
            <a:pPr algn="just">
              <a:lnSpc>
                <a:spcPts val="2639"/>
              </a:lnSpc>
            </a:pPr>
            <a:endParaRPr lang="en-US" sz="2199" spc="-15">
              <a:solidFill>
                <a:srgbClr val="231F20"/>
              </a:solidFill>
              <a:latin typeface="Montserrat Classic Bold"/>
            </a:endParaRPr>
          </a:p>
          <a:p>
            <a:pPr algn="just">
              <a:lnSpc>
                <a:spcPts val="2639"/>
              </a:lnSpc>
            </a:pPr>
            <a:endParaRPr lang="en-US" sz="2199" spc="-15">
              <a:solidFill>
                <a:srgbClr val="231F20"/>
              </a:solidFill>
              <a:latin typeface="Montserrat Classic Bold"/>
            </a:endParaRPr>
          </a:p>
          <a:p>
            <a:pPr algn="just">
              <a:lnSpc>
                <a:spcPts val="2639"/>
              </a:lnSpc>
            </a:pPr>
            <a:endParaRPr lang="en-US" sz="2199" spc="-15">
              <a:solidFill>
                <a:srgbClr val="231F20"/>
              </a:solidFill>
              <a:latin typeface="Montserrat Classic Bold"/>
            </a:endParaRPr>
          </a:p>
          <a:p>
            <a:pPr algn="just">
              <a:lnSpc>
                <a:spcPts val="2639"/>
              </a:lnSpc>
            </a:pPr>
            <a:endParaRPr lang="en-US" sz="2199" spc="-15">
              <a:solidFill>
                <a:srgbClr val="231F20"/>
              </a:solidFill>
              <a:latin typeface="Montserrat Classic Bold"/>
            </a:endParaRPr>
          </a:p>
          <a:p>
            <a:pPr algn="just">
              <a:lnSpc>
                <a:spcPts val="2639"/>
              </a:lnSpc>
            </a:pPr>
            <a:endParaRPr lang="en-US" sz="2199" spc="-15">
              <a:solidFill>
                <a:srgbClr val="231F20"/>
              </a:solidFill>
              <a:latin typeface="Montserrat Classic Bold"/>
            </a:endParaRPr>
          </a:p>
          <a:p>
            <a:pPr algn="just">
              <a:lnSpc>
                <a:spcPts val="2639"/>
              </a:lnSpc>
            </a:pPr>
            <a:endParaRPr lang="en-US" sz="2199" spc="-15">
              <a:solidFill>
                <a:srgbClr val="231F20"/>
              </a:solidFill>
              <a:latin typeface="Montserrat Classic Bold"/>
            </a:endParaRPr>
          </a:p>
          <a:p>
            <a:pPr algn="just">
              <a:lnSpc>
                <a:spcPts val="2639"/>
              </a:lnSpc>
            </a:pPr>
            <a:endParaRPr lang="en-US" sz="2199" spc="-15">
              <a:solidFill>
                <a:srgbClr val="231F20"/>
              </a:solidFill>
              <a:latin typeface="Montserrat Classic Bold"/>
            </a:endParaRPr>
          </a:p>
          <a:p>
            <a:pPr algn="just">
              <a:lnSpc>
                <a:spcPts val="2639"/>
              </a:lnSpc>
            </a:pPr>
            <a:r>
              <a:rPr lang="en-US" sz="2199" spc="-15">
                <a:solidFill>
                  <a:srgbClr val="231F20"/>
                </a:solidFill>
                <a:latin typeface="Montserrat Classic Bold"/>
              </a:rPr>
              <a:t>2 What crime has been committed? </a:t>
            </a:r>
          </a:p>
          <a:p>
            <a:pPr algn="just">
              <a:lnSpc>
                <a:spcPts val="2639"/>
              </a:lnSpc>
            </a:pPr>
            <a:endParaRPr lang="en-US" sz="2199" spc="-15">
              <a:solidFill>
                <a:srgbClr val="231F20"/>
              </a:solidFill>
              <a:latin typeface="Montserrat Classic Bold"/>
            </a:endParaRPr>
          </a:p>
          <a:p>
            <a:pPr algn="just">
              <a:lnSpc>
                <a:spcPts val="2639"/>
              </a:lnSpc>
            </a:pPr>
            <a:endParaRPr lang="en-US" sz="2199" spc="-15">
              <a:solidFill>
                <a:srgbClr val="231F20"/>
              </a:solidFill>
              <a:latin typeface="Montserrat Classic Bold"/>
            </a:endParaRPr>
          </a:p>
          <a:p>
            <a:pPr algn="just">
              <a:lnSpc>
                <a:spcPts val="2639"/>
              </a:lnSpc>
            </a:pPr>
            <a:endParaRPr lang="en-US" sz="2199" spc="-15">
              <a:solidFill>
                <a:srgbClr val="231F20"/>
              </a:solidFill>
              <a:latin typeface="Montserrat Classic Bold"/>
            </a:endParaRPr>
          </a:p>
          <a:p>
            <a:pPr algn="just">
              <a:lnSpc>
                <a:spcPts val="2639"/>
              </a:lnSpc>
            </a:pPr>
            <a:r>
              <a:rPr lang="en-US" sz="2199" spc="-15">
                <a:solidFill>
                  <a:srgbClr val="231F20"/>
                </a:solidFill>
                <a:latin typeface="Montserrat Classic Bold"/>
              </a:rPr>
              <a:t>3 What reward is being offered?​ </a:t>
            </a:r>
          </a:p>
          <a:p>
            <a:pPr algn="just">
              <a:lnSpc>
                <a:spcPts val="2639"/>
              </a:lnSpc>
            </a:pPr>
            <a:endParaRPr lang="en-US" sz="2199" spc="-15">
              <a:solidFill>
                <a:srgbClr val="231F20"/>
              </a:solidFill>
              <a:latin typeface="Montserrat Classic Bold"/>
            </a:endParaRPr>
          </a:p>
          <a:p>
            <a:pPr algn="just">
              <a:lnSpc>
                <a:spcPts val="2639"/>
              </a:lnSpc>
            </a:pPr>
            <a:endParaRPr lang="en-US" sz="2199" spc="-15">
              <a:solidFill>
                <a:srgbClr val="231F20"/>
              </a:solidFill>
              <a:latin typeface="Montserrat Classic Bold"/>
            </a:endParaRPr>
          </a:p>
        </p:txBody>
      </p:sp>
      <p:pic>
        <p:nvPicPr>
          <p:cNvPr id="2" name="Picture 2" descr="A poster from 1818 with a reward of five guineas for a linen theft. 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68810" y="2406278"/>
            <a:ext cx="5358909" cy="685202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-57150" y="895350"/>
            <a:ext cx="16080799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>
                <a:solidFill>
                  <a:srgbClr val="B3794A"/>
                </a:solidFill>
                <a:latin typeface="Montserrat Extra-Bold"/>
              </a:rPr>
              <a:t>Example of a Reward Poster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0338ABE-2109-3477-19A1-15977A4EDA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Example of a Reward Poster - 1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237619" y="9470282"/>
            <a:ext cx="5388305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9"/>
              </a:lnSpc>
            </a:pPr>
            <a:r>
              <a:rPr lang="en-US" sz="1499" spc="-10">
                <a:solidFill>
                  <a:srgbClr val="231F20"/>
                </a:solidFill>
                <a:latin typeface="Montserrat"/>
              </a:rPr>
              <a:t>Reward Poster 1818, Broadsides 5/1/17, Broadsides, Newcastle University Special Collections, GB186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040399" y="2498539"/>
            <a:ext cx="8853029" cy="500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39"/>
              </a:lnSpc>
            </a:pPr>
            <a:r>
              <a:rPr lang="en-US" sz="2199" spc="-15">
                <a:solidFill>
                  <a:srgbClr val="231F20"/>
                </a:solidFill>
                <a:latin typeface="Montserrat Classic Bold"/>
              </a:rPr>
              <a:t>1 What is this document and what does it tell you? </a:t>
            </a:r>
          </a:p>
          <a:p>
            <a:pPr algn="just">
              <a:lnSpc>
                <a:spcPts val="2639"/>
              </a:lnSpc>
            </a:pPr>
            <a:endParaRPr lang="en-US" sz="2199" spc="-15">
              <a:solidFill>
                <a:srgbClr val="231F20"/>
              </a:solidFill>
              <a:latin typeface="Montserrat Classic Bold"/>
            </a:endParaRPr>
          </a:p>
          <a:p>
            <a:pPr algn="just">
              <a:lnSpc>
                <a:spcPts val="2639"/>
              </a:lnSpc>
            </a:pPr>
            <a:r>
              <a:rPr lang="en-US" sz="2199" spc="-15">
                <a:solidFill>
                  <a:srgbClr val="231F20"/>
                </a:solidFill>
                <a:latin typeface="Montserrat Classic"/>
              </a:rPr>
              <a:t>This is a Reward Poster which was created to find information about a crime that has been committed. ​</a:t>
            </a:r>
          </a:p>
          <a:p>
            <a:pPr algn="just">
              <a:lnSpc>
                <a:spcPts val="2639"/>
              </a:lnSpc>
            </a:pPr>
            <a:endParaRPr lang="en-US" sz="2199" spc="-15">
              <a:solidFill>
                <a:srgbClr val="231F20"/>
              </a:solidFill>
              <a:latin typeface="Montserrat Classic"/>
            </a:endParaRPr>
          </a:p>
          <a:p>
            <a:pPr algn="just">
              <a:lnSpc>
                <a:spcPts val="2639"/>
              </a:lnSpc>
            </a:pPr>
            <a:r>
              <a:rPr lang="en-US" sz="2199" spc="-15">
                <a:solidFill>
                  <a:srgbClr val="231F20"/>
                </a:solidFill>
                <a:latin typeface="Montserrat Classic"/>
              </a:rPr>
              <a:t>The poster explains a crime has been committed and that a reward is being offered to anyone who has information.</a:t>
            </a:r>
          </a:p>
          <a:p>
            <a:pPr algn="just">
              <a:lnSpc>
                <a:spcPts val="2639"/>
              </a:lnSpc>
            </a:pPr>
            <a:endParaRPr lang="en-US" sz="2199" spc="-15">
              <a:solidFill>
                <a:srgbClr val="231F20"/>
              </a:solidFill>
              <a:latin typeface="Montserrat Classic"/>
            </a:endParaRPr>
          </a:p>
          <a:p>
            <a:pPr algn="just">
              <a:lnSpc>
                <a:spcPts val="2639"/>
              </a:lnSpc>
            </a:pPr>
            <a:r>
              <a:rPr lang="en-US" sz="2199" spc="-15">
                <a:solidFill>
                  <a:srgbClr val="231F20"/>
                </a:solidFill>
                <a:latin typeface="Montserrat Classic Bold"/>
              </a:rPr>
              <a:t>2 What crime has been committed? </a:t>
            </a:r>
          </a:p>
          <a:p>
            <a:pPr algn="just">
              <a:lnSpc>
                <a:spcPts val="2639"/>
              </a:lnSpc>
            </a:pPr>
            <a:endParaRPr lang="en-US" sz="2199" spc="-15">
              <a:solidFill>
                <a:srgbClr val="231F20"/>
              </a:solidFill>
              <a:latin typeface="Montserrat Classic Bold"/>
            </a:endParaRPr>
          </a:p>
          <a:p>
            <a:pPr algn="just">
              <a:lnSpc>
                <a:spcPts val="2639"/>
              </a:lnSpc>
            </a:pPr>
            <a:r>
              <a:rPr lang="en-US" sz="2199" spc="-15">
                <a:solidFill>
                  <a:srgbClr val="231F20"/>
                </a:solidFill>
                <a:latin typeface="Montserrat Classic"/>
              </a:rPr>
              <a:t>Someone has stolen some items of clothing from a washing line.</a:t>
            </a:r>
          </a:p>
          <a:p>
            <a:pPr algn="just">
              <a:lnSpc>
                <a:spcPts val="2639"/>
              </a:lnSpc>
            </a:pPr>
            <a:endParaRPr lang="en-US" sz="2199" spc="-15">
              <a:solidFill>
                <a:srgbClr val="231F20"/>
              </a:solidFill>
              <a:latin typeface="Montserrat Classic"/>
            </a:endParaRPr>
          </a:p>
          <a:p>
            <a:pPr algn="just">
              <a:lnSpc>
                <a:spcPts val="2639"/>
              </a:lnSpc>
            </a:pPr>
            <a:r>
              <a:rPr lang="en-US" sz="2199" spc="-15">
                <a:solidFill>
                  <a:srgbClr val="231F20"/>
                </a:solidFill>
                <a:latin typeface="Montserrat Classic Bold"/>
              </a:rPr>
              <a:t>3 What reward is being offered?​ </a:t>
            </a:r>
          </a:p>
          <a:p>
            <a:pPr algn="just">
              <a:lnSpc>
                <a:spcPts val="2639"/>
              </a:lnSpc>
            </a:pPr>
            <a:endParaRPr lang="en-US" sz="2199" spc="-15">
              <a:solidFill>
                <a:srgbClr val="231F20"/>
              </a:solidFill>
              <a:latin typeface="Montserrat Classic Bold"/>
            </a:endParaRPr>
          </a:p>
          <a:p>
            <a:pPr algn="just">
              <a:lnSpc>
                <a:spcPts val="2639"/>
              </a:lnSpc>
            </a:pPr>
            <a:r>
              <a:rPr lang="en-US" sz="2199" spc="-15">
                <a:solidFill>
                  <a:srgbClr val="231F20"/>
                </a:solidFill>
                <a:latin typeface="Montserrat Classic"/>
              </a:rPr>
              <a:t>5 Guineas</a:t>
            </a:r>
          </a:p>
        </p:txBody>
      </p:sp>
      <p:pic>
        <p:nvPicPr>
          <p:cNvPr id="3" name="Picture 3" descr="A poster from 1818 with a reward of five guineas for a linen theft. 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37619" y="2406278"/>
            <a:ext cx="5358909" cy="685202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0" y="895350"/>
            <a:ext cx="16080799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>
                <a:solidFill>
                  <a:srgbClr val="B3794A"/>
                </a:solidFill>
                <a:latin typeface="Montserrat Extra-Bold"/>
              </a:rPr>
              <a:t>Example of a Reward Poster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A21BEF0-595E-925A-5EE1-238418A18F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Example of a Reward Poster - 2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230229" y="9544050"/>
            <a:ext cx="5388305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9"/>
              </a:lnSpc>
            </a:pPr>
            <a:r>
              <a:rPr lang="en-US" sz="1499" spc="-10">
                <a:solidFill>
                  <a:srgbClr val="231F20"/>
                </a:solidFill>
                <a:latin typeface="Montserrat"/>
              </a:rPr>
              <a:t>Reward Poster 1818, Broadsides 5/1/17, Broadsides, Newcastle University Special Collections, GB186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040399" y="2498539"/>
            <a:ext cx="8853029" cy="400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39"/>
              </a:lnSpc>
            </a:pPr>
            <a:r>
              <a:rPr lang="en-US" sz="2199" spc="-15">
                <a:solidFill>
                  <a:srgbClr val="231F20"/>
                </a:solidFill>
                <a:latin typeface="Montserrat Classic Bold"/>
              </a:rPr>
              <a:t>4 Where was this poster printed? ​</a:t>
            </a:r>
          </a:p>
          <a:p>
            <a:pPr algn="just">
              <a:lnSpc>
                <a:spcPts val="2639"/>
              </a:lnSpc>
            </a:pPr>
            <a:endParaRPr lang="en-US" sz="2199" spc="-15">
              <a:solidFill>
                <a:srgbClr val="231F20"/>
              </a:solidFill>
              <a:latin typeface="Montserrat Classic Bold"/>
            </a:endParaRPr>
          </a:p>
          <a:p>
            <a:pPr algn="just">
              <a:lnSpc>
                <a:spcPts val="2639"/>
              </a:lnSpc>
            </a:pPr>
            <a:endParaRPr lang="en-US" sz="2199" spc="-15">
              <a:solidFill>
                <a:srgbClr val="231F20"/>
              </a:solidFill>
              <a:latin typeface="Montserrat Classic Bold"/>
            </a:endParaRPr>
          </a:p>
          <a:p>
            <a:pPr algn="just">
              <a:lnSpc>
                <a:spcPts val="2639"/>
              </a:lnSpc>
            </a:pPr>
            <a:endParaRPr lang="en-US" sz="2199" spc="-15">
              <a:solidFill>
                <a:srgbClr val="231F20"/>
              </a:solidFill>
              <a:latin typeface="Montserrat Classic Bold"/>
            </a:endParaRPr>
          </a:p>
          <a:p>
            <a:pPr algn="just">
              <a:lnSpc>
                <a:spcPts val="2639"/>
              </a:lnSpc>
            </a:pPr>
            <a:r>
              <a:rPr lang="en-US" sz="2199" spc="-15">
                <a:solidFill>
                  <a:srgbClr val="231F20"/>
                </a:solidFill>
                <a:latin typeface="Montserrat Classic Bold"/>
              </a:rPr>
              <a:t>5  Where did the crime take place?</a:t>
            </a:r>
          </a:p>
          <a:p>
            <a:pPr algn="just">
              <a:lnSpc>
                <a:spcPts val="2639"/>
              </a:lnSpc>
            </a:pPr>
            <a:endParaRPr lang="en-US" sz="2199" spc="-15">
              <a:solidFill>
                <a:srgbClr val="231F20"/>
              </a:solidFill>
              <a:latin typeface="Montserrat Classic Bold"/>
            </a:endParaRPr>
          </a:p>
          <a:p>
            <a:pPr algn="just">
              <a:lnSpc>
                <a:spcPts val="2639"/>
              </a:lnSpc>
            </a:pPr>
            <a:endParaRPr lang="en-US" sz="2199" spc="-15">
              <a:solidFill>
                <a:srgbClr val="231F20"/>
              </a:solidFill>
              <a:latin typeface="Montserrat Classic Bold"/>
            </a:endParaRPr>
          </a:p>
          <a:p>
            <a:pPr algn="just">
              <a:lnSpc>
                <a:spcPts val="2639"/>
              </a:lnSpc>
            </a:pPr>
            <a:endParaRPr lang="en-US" sz="2199" spc="-15">
              <a:solidFill>
                <a:srgbClr val="231F20"/>
              </a:solidFill>
              <a:latin typeface="Montserrat Classic Bold"/>
            </a:endParaRPr>
          </a:p>
          <a:p>
            <a:pPr algn="just">
              <a:lnSpc>
                <a:spcPts val="2639"/>
              </a:lnSpc>
            </a:pPr>
            <a:r>
              <a:rPr lang="en-US" sz="2199" spc="-15">
                <a:solidFill>
                  <a:srgbClr val="231F20"/>
                </a:solidFill>
                <a:latin typeface="Montserrat Classic Bold"/>
              </a:rPr>
              <a:t>6 When was this poster published?</a:t>
            </a:r>
          </a:p>
          <a:p>
            <a:pPr algn="just">
              <a:lnSpc>
                <a:spcPts val="2639"/>
              </a:lnSpc>
            </a:pPr>
            <a:endParaRPr lang="en-US" sz="2199" spc="-15">
              <a:solidFill>
                <a:srgbClr val="231F20"/>
              </a:solidFill>
              <a:latin typeface="Montserrat Classic Bold"/>
            </a:endParaRPr>
          </a:p>
          <a:p>
            <a:pPr algn="just">
              <a:lnSpc>
                <a:spcPts val="2639"/>
              </a:lnSpc>
            </a:pPr>
            <a:endParaRPr lang="en-US" sz="2199" spc="-15">
              <a:solidFill>
                <a:srgbClr val="231F20"/>
              </a:solidFill>
              <a:latin typeface="Montserrat Classic Bold"/>
            </a:endParaRPr>
          </a:p>
          <a:p>
            <a:pPr algn="just">
              <a:lnSpc>
                <a:spcPts val="2639"/>
              </a:lnSpc>
            </a:pPr>
            <a:endParaRPr lang="en-US" sz="2199" spc="-15">
              <a:solidFill>
                <a:srgbClr val="231F20"/>
              </a:solidFill>
              <a:latin typeface="Montserrat Classic Bold"/>
            </a:endParaRPr>
          </a:p>
        </p:txBody>
      </p:sp>
      <p:pic>
        <p:nvPicPr>
          <p:cNvPr id="2" name="Picture 2" descr="A poster from 1818 with a reward of five guineas for a linen theft. 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30229" y="2406278"/>
            <a:ext cx="5358909" cy="685202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0" y="895350"/>
            <a:ext cx="16080799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>
                <a:solidFill>
                  <a:srgbClr val="B3794A"/>
                </a:solidFill>
                <a:latin typeface="Montserrat Extra-Bold"/>
              </a:rPr>
              <a:t>Example of a Reward Poster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A6F1A7B-30C5-C1F1-0C98-FFBBF61F06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Example of a Reward Poster 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211179" y="9544050"/>
            <a:ext cx="5388305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9"/>
              </a:lnSpc>
            </a:pPr>
            <a:r>
              <a:rPr lang="en-US" sz="1499" spc="-10">
                <a:solidFill>
                  <a:srgbClr val="231F20"/>
                </a:solidFill>
                <a:latin typeface="Montserrat"/>
              </a:rPr>
              <a:t>Reward Poster 1818, Broadsides 5/1/17, Broadsides, Newcastle University Special Collections, GB186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040399" y="2498539"/>
            <a:ext cx="8853029" cy="3667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39"/>
              </a:lnSpc>
            </a:pPr>
            <a:r>
              <a:rPr lang="en-US" sz="2199" spc="-15">
                <a:solidFill>
                  <a:srgbClr val="231F20"/>
                </a:solidFill>
                <a:latin typeface="Montserrat Classic Bold"/>
              </a:rPr>
              <a:t>4 Where was this poster printed? ​</a:t>
            </a:r>
          </a:p>
          <a:p>
            <a:pPr algn="just">
              <a:lnSpc>
                <a:spcPts val="2639"/>
              </a:lnSpc>
            </a:pPr>
            <a:endParaRPr lang="en-US" sz="2199" spc="-15">
              <a:solidFill>
                <a:srgbClr val="231F20"/>
              </a:solidFill>
              <a:latin typeface="Montserrat Classic Bold"/>
            </a:endParaRPr>
          </a:p>
          <a:p>
            <a:pPr algn="just">
              <a:lnSpc>
                <a:spcPts val="2639"/>
              </a:lnSpc>
            </a:pPr>
            <a:r>
              <a:rPr lang="en-US" sz="2199" spc="-15">
                <a:solidFill>
                  <a:srgbClr val="231F20"/>
                </a:solidFill>
                <a:latin typeface="Montserrat Classic"/>
              </a:rPr>
              <a:t>North Shields</a:t>
            </a:r>
          </a:p>
          <a:p>
            <a:pPr algn="just">
              <a:lnSpc>
                <a:spcPts val="2639"/>
              </a:lnSpc>
            </a:pPr>
            <a:endParaRPr lang="en-US" sz="2199" spc="-15">
              <a:solidFill>
                <a:srgbClr val="231F20"/>
              </a:solidFill>
              <a:latin typeface="Montserrat Classic"/>
            </a:endParaRPr>
          </a:p>
          <a:p>
            <a:pPr algn="just">
              <a:lnSpc>
                <a:spcPts val="2639"/>
              </a:lnSpc>
            </a:pPr>
            <a:r>
              <a:rPr lang="en-US" sz="2199" spc="-15">
                <a:solidFill>
                  <a:srgbClr val="231F20"/>
                </a:solidFill>
                <a:latin typeface="Montserrat Classic Bold"/>
              </a:rPr>
              <a:t>5  Where did the crime take place?</a:t>
            </a:r>
          </a:p>
          <a:p>
            <a:pPr algn="just">
              <a:lnSpc>
                <a:spcPts val="2639"/>
              </a:lnSpc>
            </a:pPr>
            <a:endParaRPr lang="en-US" sz="2199" spc="-15">
              <a:solidFill>
                <a:srgbClr val="231F20"/>
              </a:solidFill>
              <a:latin typeface="Montserrat Classic Bold"/>
            </a:endParaRPr>
          </a:p>
          <a:p>
            <a:pPr algn="just">
              <a:lnSpc>
                <a:spcPts val="2639"/>
              </a:lnSpc>
            </a:pPr>
            <a:r>
              <a:rPr lang="en-US" sz="2199" spc="-15">
                <a:solidFill>
                  <a:srgbClr val="231F20"/>
                </a:solidFill>
                <a:latin typeface="Montserrat Classic"/>
              </a:rPr>
              <a:t>Perry Street, near Walker Place in North Shields.</a:t>
            </a:r>
          </a:p>
          <a:p>
            <a:pPr algn="just">
              <a:lnSpc>
                <a:spcPts val="2639"/>
              </a:lnSpc>
            </a:pPr>
            <a:endParaRPr lang="en-US" sz="2199" spc="-15">
              <a:solidFill>
                <a:srgbClr val="231F20"/>
              </a:solidFill>
              <a:latin typeface="Montserrat Classic"/>
            </a:endParaRPr>
          </a:p>
          <a:p>
            <a:pPr algn="just">
              <a:lnSpc>
                <a:spcPts val="2639"/>
              </a:lnSpc>
            </a:pPr>
            <a:r>
              <a:rPr lang="en-US" sz="2199" spc="-15">
                <a:solidFill>
                  <a:srgbClr val="231F20"/>
                </a:solidFill>
                <a:latin typeface="Montserrat Classic Bold"/>
              </a:rPr>
              <a:t>6 When was this poster published?</a:t>
            </a:r>
          </a:p>
          <a:p>
            <a:pPr algn="just">
              <a:lnSpc>
                <a:spcPts val="2639"/>
              </a:lnSpc>
            </a:pPr>
            <a:endParaRPr lang="en-US" sz="2199" spc="-15">
              <a:solidFill>
                <a:srgbClr val="231F20"/>
              </a:solidFill>
              <a:latin typeface="Montserrat Classic Bold"/>
            </a:endParaRPr>
          </a:p>
          <a:p>
            <a:pPr algn="just">
              <a:lnSpc>
                <a:spcPts val="2639"/>
              </a:lnSpc>
            </a:pPr>
            <a:r>
              <a:rPr lang="en-US" sz="2199" spc="-15">
                <a:solidFill>
                  <a:srgbClr val="231F20"/>
                </a:solidFill>
                <a:latin typeface="Montserrat Classic"/>
              </a:rPr>
              <a:t>May 20th 1818</a:t>
            </a:r>
          </a:p>
        </p:txBody>
      </p:sp>
      <p:pic>
        <p:nvPicPr>
          <p:cNvPr id="2" name="Picture 2" descr="A poster from 1818 with a reward of five guineas for a linen theft. 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1179" y="2406278"/>
            <a:ext cx="5358909" cy="685202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0" y="895350"/>
            <a:ext cx="16080799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>
                <a:solidFill>
                  <a:srgbClr val="B3794A"/>
                </a:solidFill>
                <a:latin typeface="Montserrat Extra-Bold"/>
              </a:rPr>
              <a:t>Example of a Reward Poster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3B49BC6-9F39-FCF1-66C1-4B2EA24C4D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Example of a Reward Poster 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267019" y="6379270"/>
            <a:ext cx="5851829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9"/>
              </a:lnSpc>
            </a:pPr>
            <a:r>
              <a:rPr lang="en-US" sz="1499" spc="-10">
                <a:solidFill>
                  <a:srgbClr val="231F20"/>
                </a:solidFill>
                <a:latin typeface="Montserrat"/>
              </a:rPr>
              <a:t>Reward Poster 1818, Broadsides 5/1/17, Broadsides, Newcastle University Special Collections, GB186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8040399" y="2498539"/>
            <a:ext cx="8853029" cy="3667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39"/>
              </a:lnSpc>
            </a:pPr>
            <a:r>
              <a:rPr lang="en-US" sz="2199" spc="-15">
                <a:solidFill>
                  <a:srgbClr val="231F20"/>
                </a:solidFill>
                <a:latin typeface="Montserrat Classic Bold"/>
              </a:rPr>
              <a:t>7 What can you see in this image from the top of the poster?​</a:t>
            </a:r>
          </a:p>
          <a:p>
            <a:pPr algn="just">
              <a:lnSpc>
                <a:spcPts val="2639"/>
              </a:lnSpc>
            </a:pPr>
            <a:endParaRPr lang="en-US" sz="2199" spc="-15">
              <a:solidFill>
                <a:srgbClr val="231F20"/>
              </a:solidFill>
              <a:latin typeface="Montserrat Classic Bold"/>
            </a:endParaRPr>
          </a:p>
          <a:p>
            <a:pPr algn="just">
              <a:lnSpc>
                <a:spcPts val="2639"/>
              </a:lnSpc>
            </a:pPr>
            <a:endParaRPr lang="en-US" sz="2199" spc="-15">
              <a:solidFill>
                <a:srgbClr val="231F20"/>
              </a:solidFill>
              <a:latin typeface="Montserrat Classic Bold"/>
            </a:endParaRPr>
          </a:p>
          <a:p>
            <a:pPr algn="just">
              <a:lnSpc>
                <a:spcPts val="2639"/>
              </a:lnSpc>
            </a:pPr>
            <a:endParaRPr lang="en-US" sz="2199" spc="-15">
              <a:solidFill>
                <a:srgbClr val="231F20"/>
              </a:solidFill>
              <a:latin typeface="Montserrat Classic Bold"/>
            </a:endParaRPr>
          </a:p>
          <a:p>
            <a:pPr algn="just">
              <a:lnSpc>
                <a:spcPts val="2639"/>
              </a:lnSpc>
            </a:pPr>
            <a:endParaRPr lang="en-US" sz="2199" spc="-15">
              <a:solidFill>
                <a:srgbClr val="231F20"/>
              </a:solidFill>
              <a:latin typeface="Montserrat Classic Bold"/>
            </a:endParaRPr>
          </a:p>
          <a:p>
            <a:pPr algn="just">
              <a:lnSpc>
                <a:spcPts val="2639"/>
              </a:lnSpc>
            </a:pPr>
            <a:endParaRPr lang="en-US" sz="2199" spc="-15">
              <a:solidFill>
                <a:srgbClr val="231F20"/>
              </a:solidFill>
              <a:latin typeface="Montserrat Classic Bold"/>
            </a:endParaRPr>
          </a:p>
          <a:p>
            <a:pPr algn="just">
              <a:lnSpc>
                <a:spcPts val="2639"/>
              </a:lnSpc>
            </a:pPr>
            <a:endParaRPr lang="en-US" sz="2199" spc="-15">
              <a:solidFill>
                <a:srgbClr val="231F20"/>
              </a:solidFill>
              <a:latin typeface="Montserrat Classic Bold"/>
            </a:endParaRPr>
          </a:p>
          <a:p>
            <a:pPr algn="just">
              <a:lnSpc>
                <a:spcPts val="2639"/>
              </a:lnSpc>
            </a:pPr>
            <a:endParaRPr lang="en-US" sz="2199" spc="-15">
              <a:solidFill>
                <a:srgbClr val="231F20"/>
              </a:solidFill>
              <a:latin typeface="Montserrat Classic Bold"/>
            </a:endParaRPr>
          </a:p>
          <a:p>
            <a:pPr algn="just">
              <a:lnSpc>
                <a:spcPts val="2639"/>
              </a:lnSpc>
            </a:pPr>
            <a:r>
              <a:rPr lang="en-US" sz="2199" spc="-15">
                <a:solidFill>
                  <a:srgbClr val="231F20"/>
                </a:solidFill>
                <a:latin typeface="Montserrat Classic Bold"/>
              </a:rPr>
              <a:t>8 What does this image suggest?​</a:t>
            </a:r>
          </a:p>
          <a:p>
            <a:pPr algn="just">
              <a:lnSpc>
                <a:spcPts val="2639"/>
              </a:lnSpc>
            </a:pPr>
            <a:endParaRPr lang="en-US" sz="2199" spc="-15">
              <a:solidFill>
                <a:srgbClr val="231F20"/>
              </a:solidFill>
              <a:latin typeface="Montserrat Classic Bold"/>
            </a:endParaRPr>
          </a:p>
          <a:p>
            <a:pPr algn="just">
              <a:lnSpc>
                <a:spcPts val="2639"/>
              </a:lnSpc>
            </a:pPr>
            <a:endParaRPr lang="en-US" sz="2199" spc="-15">
              <a:solidFill>
                <a:srgbClr val="231F20"/>
              </a:solidFill>
              <a:latin typeface="Montserrat Classic Bold"/>
            </a:endParaRPr>
          </a:p>
        </p:txBody>
      </p:sp>
      <p:pic>
        <p:nvPicPr>
          <p:cNvPr id="4" name="Picture 4" descr="An image of a dancing devil, a criminal being dragged and a criminal being hung.  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67019" y="4087401"/>
            <a:ext cx="5851829" cy="211219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0" y="895350"/>
            <a:ext cx="16080799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>
                <a:solidFill>
                  <a:srgbClr val="B3794A"/>
                </a:solidFill>
                <a:latin typeface="Montserrat Extra-Bold"/>
              </a:rPr>
              <a:t>Example of a Reward Poster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42422B7-EB4C-03CC-6891-3F8D40C2B6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Example of a Reward Poster 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9F0833E71B914B9D3BFA530A9E0E1D" ma:contentTypeVersion="9" ma:contentTypeDescription="Create a new document." ma:contentTypeScope="" ma:versionID="065e4f92558b0d1c075916a0b6424e3c">
  <xsd:schema xmlns:xsd="http://www.w3.org/2001/XMLSchema" xmlns:xs="http://www.w3.org/2001/XMLSchema" xmlns:p="http://schemas.microsoft.com/office/2006/metadata/properties" xmlns:ns2="0ebf6d38-5a73-4896-8d25-26bece383261" xmlns:ns3="2bc38d5e-8bb3-4770-a848-c494368a6be5" targetNamespace="http://schemas.microsoft.com/office/2006/metadata/properties" ma:root="true" ma:fieldsID="e13f74770f5ca720bdd32cc406d72eee" ns2:_="" ns3:_="">
    <xsd:import namespace="0ebf6d38-5a73-4896-8d25-26bece383261"/>
    <xsd:import namespace="2bc38d5e-8bb3-4770-a848-c494368a6b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bf6d38-5a73-4896-8d25-26bece3832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a7a97d3-a1e8-4e72-aadf-490c0711cb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c38d5e-8bb3-4770-a848-c494368a6be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5d2d6ef-c29b-405c-ab0e-b46c9b8adb26}" ma:internalName="TaxCatchAll" ma:showField="CatchAllData" ma:web="2bc38d5e-8bb3-4770-a848-c494368a6b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ebf6d38-5a73-4896-8d25-26bece383261">
      <Terms xmlns="http://schemas.microsoft.com/office/infopath/2007/PartnerControls"/>
    </lcf76f155ced4ddcb4097134ff3c332f>
    <TaxCatchAll xmlns="2bc38d5e-8bb3-4770-a848-c494368a6be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9F04EE-5C3A-497B-B1DB-48F0B47F6C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bf6d38-5a73-4896-8d25-26bece383261"/>
    <ds:schemaRef ds:uri="2bc38d5e-8bb3-4770-a848-c494368a6b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D11ABF-86EA-4716-8C11-5E1FF3E233AB}">
  <ds:schemaRefs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bc38d5e-8bb3-4770-a848-c494368a6be5"/>
    <ds:schemaRef ds:uri="0ebf6d38-5a73-4896-8d25-26bece383261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33476AC-D8D7-4AAD-836C-0681586A10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671</Words>
  <Application>Microsoft Office PowerPoint</Application>
  <PresentationFormat>Custom</PresentationFormat>
  <Paragraphs>117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Montserrat</vt:lpstr>
      <vt:lpstr>Montserrat Bold</vt:lpstr>
      <vt:lpstr>Montserrat Classic</vt:lpstr>
      <vt:lpstr>Calibri</vt:lpstr>
      <vt:lpstr>Montserrat Classic Bold</vt:lpstr>
      <vt:lpstr>Arial</vt:lpstr>
      <vt:lpstr>Montserrat Extra-Bold Bold</vt:lpstr>
      <vt:lpstr>Montserrat Extra-Bold</vt:lpstr>
      <vt:lpstr>Office Theme</vt:lpstr>
      <vt:lpstr>Reward Posters – Title Page</vt:lpstr>
      <vt:lpstr>Reward Posters - 1</vt:lpstr>
      <vt:lpstr>Reward Posters - 2</vt:lpstr>
      <vt:lpstr>Reward Posters - 3</vt:lpstr>
      <vt:lpstr>Example of a Reward Poster - 1</vt:lpstr>
      <vt:lpstr>Example of a Reward Poster - 2</vt:lpstr>
      <vt:lpstr>Example of a Reward Poster 3</vt:lpstr>
      <vt:lpstr>Example of a Reward Poster 4</vt:lpstr>
      <vt:lpstr>Example of a Reward Poster 5</vt:lpstr>
      <vt:lpstr>Example of a Reward Poster 6</vt:lpstr>
      <vt:lpstr>Ending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Reward Poster Presentation.pptx</dc:title>
  <cp:revision>5</cp:revision>
  <dcterms:created xsi:type="dcterms:W3CDTF">2006-08-16T00:00:00Z</dcterms:created>
  <dcterms:modified xsi:type="dcterms:W3CDTF">2023-04-21T09:21:13Z</dcterms:modified>
  <dc:identifier>DAFYerk7RB0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0x010100989F0833E71B914B9D3BFA530A9E0E1D</vt:lpwstr>
  </property>
</Properties>
</file>