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70A5BB-2D80-4996-BE09-D9F6F6BF0133}" v="34" dt="2022-05-26T14:20:26.483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691" y="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e Buckley" userId="S::nkb165@newcastle.ac.uk::63ac171b-2dd8-4b05-a812-77f3e76be162" providerId="AD" clId="Web-{7270A5BB-2D80-4996-BE09-D9F6F6BF0133}"/>
    <pc:docChg chg="modSld">
      <pc:chgData name="Kate Buckley" userId="S::nkb165@newcastle.ac.uk::63ac171b-2dd8-4b05-a812-77f3e76be162" providerId="AD" clId="Web-{7270A5BB-2D80-4996-BE09-D9F6F6BF0133}" dt="2022-05-26T14:20:26.123" v="13" actId="20577"/>
      <pc:docMkLst>
        <pc:docMk/>
      </pc:docMkLst>
      <pc:sldChg chg="modSp">
        <pc:chgData name="Kate Buckley" userId="S::nkb165@newcastle.ac.uk::63ac171b-2dd8-4b05-a812-77f3e76be162" providerId="AD" clId="Web-{7270A5BB-2D80-4996-BE09-D9F6F6BF0133}" dt="2022-05-26T14:19:38.528" v="0" actId="20577"/>
        <pc:sldMkLst>
          <pc:docMk/>
          <pc:sldMk cId="0" sldId="257"/>
        </pc:sldMkLst>
        <pc:spChg chg="mod">
          <ac:chgData name="Kate Buckley" userId="S::nkb165@newcastle.ac.uk::63ac171b-2dd8-4b05-a812-77f3e76be162" providerId="AD" clId="Web-{7270A5BB-2D80-4996-BE09-D9F6F6BF0133}" dt="2022-05-26T14:19:38.528" v="0" actId="20577"/>
          <ac:spMkLst>
            <pc:docMk/>
            <pc:sldMk cId="0" sldId="257"/>
            <ac:spMk id="4" creationId="{00000000-0000-0000-0000-000000000000}"/>
          </ac:spMkLst>
        </pc:spChg>
      </pc:sldChg>
      <pc:sldChg chg="modSp">
        <pc:chgData name="Kate Buckley" userId="S::nkb165@newcastle.ac.uk::63ac171b-2dd8-4b05-a812-77f3e76be162" providerId="AD" clId="Web-{7270A5BB-2D80-4996-BE09-D9F6F6BF0133}" dt="2022-05-26T14:19:54.575" v="4" actId="20577"/>
        <pc:sldMkLst>
          <pc:docMk/>
          <pc:sldMk cId="0" sldId="258"/>
        </pc:sldMkLst>
        <pc:spChg chg="mod">
          <ac:chgData name="Kate Buckley" userId="S::nkb165@newcastle.ac.uk::63ac171b-2dd8-4b05-a812-77f3e76be162" providerId="AD" clId="Web-{7270A5BB-2D80-4996-BE09-D9F6F6BF0133}" dt="2022-05-26T14:19:54.575" v="4" actId="20577"/>
          <ac:spMkLst>
            <pc:docMk/>
            <pc:sldMk cId="0" sldId="258"/>
            <ac:spMk id="3" creationId="{00000000-0000-0000-0000-000000000000}"/>
          </ac:spMkLst>
        </pc:spChg>
      </pc:sldChg>
      <pc:sldChg chg="modSp">
        <pc:chgData name="Kate Buckley" userId="S::nkb165@newcastle.ac.uk::63ac171b-2dd8-4b05-a812-77f3e76be162" providerId="AD" clId="Web-{7270A5BB-2D80-4996-BE09-D9F6F6BF0133}" dt="2022-05-26T14:20:03.248" v="5" actId="20577"/>
        <pc:sldMkLst>
          <pc:docMk/>
          <pc:sldMk cId="0" sldId="260"/>
        </pc:sldMkLst>
        <pc:spChg chg="mod">
          <ac:chgData name="Kate Buckley" userId="S::nkb165@newcastle.ac.uk::63ac171b-2dd8-4b05-a812-77f3e76be162" providerId="AD" clId="Web-{7270A5BB-2D80-4996-BE09-D9F6F6BF0133}" dt="2022-05-26T14:20:03.248" v="5" actId="20577"/>
          <ac:spMkLst>
            <pc:docMk/>
            <pc:sldMk cId="0" sldId="260"/>
            <ac:spMk id="4" creationId="{00000000-0000-0000-0000-000000000000}"/>
          </ac:spMkLst>
        </pc:spChg>
      </pc:sldChg>
      <pc:sldChg chg="modSp">
        <pc:chgData name="Kate Buckley" userId="S::nkb165@newcastle.ac.uk::63ac171b-2dd8-4b05-a812-77f3e76be162" providerId="AD" clId="Web-{7270A5BB-2D80-4996-BE09-D9F6F6BF0133}" dt="2022-05-26T14:20:16.264" v="9" actId="20577"/>
        <pc:sldMkLst>
          <pc:docMk/>
          <pc:sldMk cId="0" sldId="261"/>
        </pc:sldMkLst>
        <pc:spChg chg="mod">
          <ac:chgData name="Kate Buckley" userId="S::nkb165@newcastle.ac.uk::63ac171b-2dd8-4b05-a812-77f3e76be162" providerId="AD" clId="Web-{7270A5BB-2D80-4996-BE09-D9F6F6BF0133}" dt="2022-05-26T14:20:16.264" v="9" actId="20577"/>
          <ac:spMkLst>
            <pc:docMk/>
            <pc:sldMk cId="0" sldId="261"/>
            <ac:spMk id="3" creationId="{00000000-0000-0000-0000-000000000000}"/>
          </ac:spMkLst>
        </pc:spChg>
      </pc:sldChg>
      <pc:sldChg chg="modSp">
        <pc:chgData name="Kate Buckley" userId="S::nkb165@newcastle.ac.uk::63ac171b-2dd8-4b05-a812-77f3e76be162" providerId="AD" clId="Web-{7270A5BB-2D80-4996-BE09-D9F6F6BF0133}" dt="2022-05-26T14:20:26.123" v="13" actId="20577"/>
        <pc:sldMkLst>
          <pc:docMk/>
          <pc:sldMk cId="0" sldId="262"/>
        </pc:sldMkLst>
        <pc:spChg chg="mod">
          <ac:chgData name="Kate Buckley" userId="S::nkb165@newcastle.ac.uk::63ac171b-2dd8-4b05-a812-77f3e76be162" providerId="AD" clId="Web-{7270A5BB-2D80-4996-BE09-D9F6F6BF0133}" dt="2022-05-26T14:20:20.795" v="10" actId="20577"/>
          <ac:spMkLst>
            <pc:docMk/>
            <pc:sldMk cId="0" sldId="262"/>
            <ac:spMk id="2" creationId="{00000000-0000-0000-0000-000000000000}"/>
          </ac:spMkLst>
        </pc:spChg>
        <pc:spChg chg="mod">
          <ac:chgData name="Kate Buckley" userId="S::nkb165@newcastle.ac.uk::63ac171b-2dd8-4b05-a812-77f3e76be162" providerId="AD" clId="Web-{7270A5BB-2D80-4996-BE09-D9F6F6BF0133}" dt="2022-05-26T14:20:26.123" v="13" actId="20577"/>
          <ac:spMkLst>
            <pc:docMk/>
            <pc:sldMk cId="0" sldId="262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876" y="2125980"/>
            <a:ext cx="10368598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752" y="3840480"/>
            <a:ext cx="8538845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1" i="0">
                <a:solidFill>
                  <a:srgbClr val="004C72"/>
                </a:solidFill>
                <a:latin typeface="Montserrat-ExtraBold"/>
                <a:cs typeface="Montserrat-Extra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231F20"/>
                </a:solidFill>
                <a:latin typeface="Montserrat-ExtraBold"/>
                <a:cs typeface="Montserrat-ExtraBol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1" i="0">
                <a:solidFill>
                  <a:srgbClr val="004C72"/>
                </a:solidFill>
                <a:latin typeface="Montserrat-ExtraBold"/>
                <a:cs typeface="Montserrat-Extra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917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2150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6/20/2023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1" i="0">
                <a:solidFill>
                  <a:srgbClr val="004C72"/>
                </a:solidFill>
                <a:latin typeface="Montserrat-ExtraBold"/>
                <a:cs typeface="Montserrat-Extra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6/20/2023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6/20/2023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83665" y="652377"/>
            <a:ext cx="10031019" cy="15005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600" b="1" i="0">
                <a:solidFill>
                  <a:srgbClr val="004C72"/>
                </a:solidFill>
                <a:latin typeface="Montserrat-ExtraBold"/>
                <a:cs typeface="Montserrat-Extra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44140" y="2976798"/>
            <a:ext cx="7510069" cy="1765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231F20"/>
                </a:solidFill>
                <a:latin typeface="Montserrat-ExtraBold"/>
                <a:cs typeface="Montserrat-ExtraBol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7439" y="6377940"/>
            <a:ext cx="3903472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917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82812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90349" y="498028"/>
            <a:ext cx="7212965" cy="2190115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614045" marR="5080" indent="-601980">
              <a:lnSpc>
                <a:spcPts val="8400"/>
              </a:lnSpc>
              <a:spcBef>
                <a:spcPts val="440"/>
              </a:spcBef>
              <a:tabLst>
                <a:tab pos="1802764" algn="l"/>
                <a:tab pos="3708400" algn="l"/>
                <a:tab pos="5161915" algn="l"/>
              </a:tabLst>
            </a:pPr>
            <a:r>
              <a:rPr sz="7200" spc="-10" dirty="0">
                <a:solidFill>
                  <a:srgbClr val="FFFFFF"/>
                </a:solidFill>
              </a:rPr>
              <a:t>Children’s</a:t>
            </a:r>
            <a:r>
              <a:rPr sz="7200" dirty="0">
                <a:solidFill>
                  <a:srgbClr val="FFFFFF"/>
                </a:solidFill>
              </a:rPr>
              <a:t>	</a:t>
            </a:r>
            <a:r>
              <a:rPr sz="7200" spc="-20" dirty="0">
                <a:solidFill>
                  <a:srgbClr val="FFFFFF"/>
                </a:solidFill>
              </a:rPr>
              <a:t>jobs </a:t>
            </a:r>
            <a:r>
              <a:rPr sz="7200" spc="-25" dirty="0">
                <a:solidFill>
                  <a:srgbClr val="FFFFFF"/>
                </a:solidFill>
              </a:rPr>
              <a:t>in</a:t>
            </a:r>
            <a:r>
              <a:rPr sz="7200" dirty="0">
                <a:solidFill>
                  <a:srgbClr val="FFFFFF"/>
                </a:solidFill>
              </a:rPr>
              <a:t>	</a:t>
            </a:r>
            <a:r>
              <a:rPr sz="7200" spc="-25" dirty="0">
                <a:solidFill>
                  <a:srgbClr val="FFFFFF"/>
                </a:solidFill>
              </a:rPr>
              <a:t>the</a:t>
            </a:r>
            <a:r>
              <a:rPr sz="7200" dirty="0">
                <a:solidFill>
                  <a:srgbClr val="FFFFFF"/>
                </a:solidFill>
              </a:rPr>
              <a:t>	</a:t>
            </a:r>
            <a:r>
              <a:rPr sz="7200" spc="-10" dirty="0">
                <a:solidFill>
                  <a:srgbClr val="FFFFFF"/>
                </a:solidFill>
              </a:rPr>
              <a:t>Mines</a:t>
            </a:r>
            <a:endParaRPr sz="7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303" y="715920"/>
            <a:ext cx="3974591" cy="87782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234901" y="1369290"/>
            <a:ext cx="161798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Age:</a:t>
            </a:r>
            <a:r>
              <a:rPr sz="3200" spc="-30" dirty="0"/>
              <a:t> </a:t>
            </a:r>
            <a:r>
              <a:rPr sz="3200" spc="-35" dirty="0"/>
              <a:t>5+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8234901" y="2060694"/>
            <a:ext cx="3415029" cy="3431709"/>
          </a:xfrm>
          <a:prstGeom prst="rect">
            <a:avLst/>
          </a:prstGeom>
        </p:spPr>
        <p:txBody>
          <a:bodyPr vert="horz" wrap="square" lIns="0" tIns="4826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1400" b="1" spc="-10" dirty="0">
                <a:solidFill>
                  <a:srgbClr val="231F20"/>
                </a:solidFill>
                <a:latin typeface="Montserrat-ExtraBold"/>
                <a:cs typeface="Montserrat-ExtraBold"/>
              </a:rPr>
              <a:t>Conditions:</a:t>
            </a:r>
            <a:endParaRPr sz="1400">
              <a:latin typeface="Montserrat-ExtraBold"/>
              <a:cs typeface="Montserrat-ExtraBold"/>
            </a:endParaRPr>
          </a:p>
          <a:p>
            <a:pPr marL="12700" marR="5080">
              <a:lnSpc>
                <a:spcPct val="100000"/>
              </a:lnSpc>
              <a:spcBef>
                <a:spcPts val="285"/>
              </a:spcBef>
            </a:pPr>
            <a:r>
              <a:rPr sz="1400" spc="-20" dirty="0">
                <a:solidFill>
                  <a:srgbClr val="231F20"/>
                </a:solidFill>
                <a:latin typeface="Montserrat-Medium"/>
                <a:cs typeface="Montserrat-Medium"/>
              </a:rPr>
              <a:t>12-</a:t>
            </a:r>
            <a:r>
              <a:rPr sz="1400" dirty="0">
                <a:solidFill>
                  <a:srgbClr val="231F20"/>
                </a:solidFill>
                <a:latin typeface="Montserrat-Medium"/>
                <a:cs typeface="Montserrat-Medium"/>
              </a:rPr>
              <a:t>14 hour shift. As the cost of</a:t>
            </a:r>
            <a:r>
              <a:rPr sz="1400" spc="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candles </a:t>
            </a:r>
            <a:r>
              <a:rPr sz="1400" dirty="0">
                <a:solidFill>
                  <a:srgbClr val="231F20"/>
                </a:solidFill>
                <a:latin typeface="Montserrat-Medium"/>
                <a:cs typeface="Montserrat-Medium"/>
              </a:rPr>
              <a:t>had</a:t>
            </a:r>
            <a:r>
              <a:rPr sz="14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400" dirty="0">
                <a:solidFill>
                  <a:srgbClr val="231F20"/>
                </a:solidFill>
                <a:latin typeface="Montserrat-Medium"/>
                <a:cs typeface="Montserrat-Medium"/>
              </a:rPr>
              <a:t>to</a:t>
            </a:r>
            <a:r>
              <a:rPr sz="14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400" dirty="0">
                <a:solidFill>
                  <a:srgbClr val="231F20"/>
                </a:solidFill>
                <a:latin typeface="Montserrat-Medium"/>
                <a:cs typeface="Montserrat-Medium"/>
              </a:rPr>
              <a:t>come</a:t>
            </a:r>
            <a:r>
              <a:rPr sz="14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400" dirty="0">
                <a:solidFill>
                  <a:srgbClr val="231F20"/>
                </a:solidFill>
                <a:latin typeface="Montserrat-Medium"/>
                <a:cs typeface="Montserrat-Medium"/>
              </a:rPr>
              <a:t>out</a:t>
            </a:r>
            <a:r>
              <a:rPr sz="14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400" dirty="0">
                <a:solidFill>
                  <a:srgbClr val="231F20"/>
                </a:solidFill>
                <a:latin typeface="Montserrat-Medium"/>
                <a:cs typeface="Montserrat-Medium"/>
              </a:rPr>
              <a:t>of</a:t>
            </a:r>
            <a:r>
              <a:rPr sz="14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400" dirty="0">
                <a:solidFill>
                  <a:srgbClr val="231F20"/>
                </a:solidFill>
                <a:latin typeface="Montserrat-Medium"/>
                <a:cs typeface="Montserrat-Medium"/>
              </a:rPr>
              <a:t>their</a:t>
            </a:r>
            <a:r>
              <a:rPr sz="14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400" dirty="0">
                <a:solidFill>
                  <a:srgbClr val="231F20"/>
                </a:solidFill>
                <a:latin typeface="Montserrat-Medium"/>
                <a:cs typeface="Montserrat-Medium"/>
              </a:rPr>
              <a:t>pay</a:t>
            </a:r>
            <a:r>
              <a:rPr sz="14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400" spc="-20" dirty="0">
                <a:solidFill>
                  <a:srgbClr val="231F20"/>
                </a:solidFill>
                <a:latin typeface="Montserrat-Medium"/>
                <a:cs typeface="Montserrat-Medium"/>
              </a:rPr>
              <a:t>they </a:t>
            </a:r>
            <a:r>
              <a:rPr sz="1400" dirty="0">
                <a:solidFill>
                  <a:srgbClr val="231F20"/>
                </a:solidFill>
                <a:latin typeface="Montserrat-Medium"/>
                <a:cs typeface="Montserrat-Medium"/>
              </a:rPr>
              <a:t>were</a:t>
            </a:r>
            <a:r>
              <a:rPr sz="1400" spc="-3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400" dirty="0">
                <a:solidFill>
                  <a:srgbClr val="231F20"/>
                </a:solidFill>
                <a:latin typeface="Montserrat-Medium"/>
                <a:cs typeface="Montserrat-Medium"/>
              </a:rPr>
              <a:t>too</a:t>
            </a:r>
            <a:r>
              <a:rPr sz="1400" spc="-3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400" dirty="0">
                <a:solidFill>
                  <a:srgbClr val="231F20"/>
                </a:solidFill>
                <a:latin typeface="Montserrat-Medium"/>
                <a:cs typeface="Montserrat-Medium"/>
              </a:rPr>
              <a:t>expensive.</a:t>
            </a:r>
            <a:r>
              <a:rPr sz="1400" spc="-3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400" dirty="0">
                <a:solidFill>
                  <a:srgbClr val="231F20"/>
                </a:solidFill>
                <a:latin typeface="Montserrat-Medium"/>
                <a:cs typeface="Montserrat-Medium"/>
              </a:rPr>
              <a:t>This</a:t>
            </a:r>
            <a:r>
              <a:rPr sz="1400" spc="-3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400" dirty="0">
                <a:solidFill>
                  <a:srgbClr val="231F20"/>
                </a:solidFill>
                <a:latin typeface="Montserrat-Medium"/>
                <a:cs typeface="Montserrat-Medium"/>
              </a:rPr>
              <a:t>meant</a:t>
            </a:r>
            <a:r>
              <a:rPr sz="1400" spc="-3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400" spc="-20" dirty="0">
                <a:solidFill>
                  <a:srgbClr val="231F20"/>
                </a:solidFill>
                <a:latin typeface="Montserrat-Medium"/>
                <a:cs typeface="Montserrat-Medium"/>
              </a:rPr>
              <a:t>they </a:t>
            </a:r>
            <a:r>
              <a:rPr sz="1400" dirty="0">
                <a:solidFill>
                  <a:srgbClr val="231F20"/>
                </a:solidFill>
                <a:latin typeface="Montserrat-Medium"/>
                <a:cs typeface="Montserrat-Medium"/>
              </a:rPr>
              <a:t>had</a:t>
            </a:r>
            <a:r>
              <a:rPr sz="14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400" dirty="0">
                <a:solidFill>
                  <a:srgbClr val="231F20"/>
                </a:solidFill>
                <a:latin typeface="Montserrat-Medium"/>
                <a:cs typeface="Montserrat-Medium"/>
              </a:rPr>
              <a:t>to</a:t>
            </a:r>
            <a:r>
              <a:rPr sz="1400" spc="-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400" dirty="0">
                <a:solidFill>
                  <a:srgbClr val="231F20"/>
                </a:solidFill>
                <a:latin typeface="Montserrat-Medium"/>
                <a:cs typeface="Montserrat-Medium"/>
              </a:rPr>
              <a:t>sit</a:t>
            </a:r>
            <a:r>
              <a:rPr sz="1400" spc="-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400" dirty="0">
                <a:solidFill>
                  <a:srgbClr val="231F20"/>
                </a:solidFill>
                <a:latin typeface="Montserrat-Medium"/>
                <a:cs typeface="Montserrat-Medium"/>
              </a:rPr>
              <a:t>in</a:t>
            </a:r>
            <a:r>
              <a:rPr sz="14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400" dirty="0">
                <a:solidFill>
                  <a:srgbClr val="231F20"/>
                </a:solidFill>
                <a:latin typeface="Montserrat-Medium"/>
                <a:cs typeface="Montserrat-Medium"/>
              </a:rPr>
              <a:t>the</a:t>
            </a:r>
            <a:r>
              <a:rPr sz="1400" spc="-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400" dirty="0">
                <a:solidFill>
                  <a:srgbClr val="231F20"/>
                </a:solidFill>
                <a:latin typeface="Montserrat-Medium"/>
                <a:cs typeface="Montserrat-Medium"/>
              </a:rPr>
              <a:t>dark</a:t>
            </a:r>
            <a:r>
              <a:rPr sz="1400" spc="-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throughout </a:t>
            </a:r>
            <a:r>
              <a:rPr sz="1400" dirty="0">
                <a:solidFill>
                  <a:srgbClr val="231F20"/>
                </a:solidFill>
                <a:latin typeface="Montserrat-Medium"/>
                <a:cs typeface="Montserrat-Medium"/>
              </a:rPr>
              <a:t>their</a:t>
            </a:r>
            <a:r>
              <a:rPr sz="1400" spc="-3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400" dirty="0">
                <a:solidFill>
                  <a:srgbClr val="231F20"/>
                </a:solidFill>
                <a:latin typeface="Montserrat-Medium"/>
                <a:cs typeface="Montserrat-Medium"/>
              </a:rPr>
              <a:t>shift.</a:t>
            </a:r>
            <a:r>
              <a:rPr sz="14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400" dirty="0">
                <a:solidFill>
                  <a:srgbClr val="231F20"/>
                </a:solidFill>
                <a:latin typeface="Montserrat-Medium"/>
                <a:cs typeface="Montserrat-Medium"/>
              </a:rPr>
              <a:t>They</a:t>
            </a:r>
            <a:r>
              <a:rPr sz="14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400" dirty="0">
                <a:solidFill>
                  <a:srgbClr val="231F20"/>
                </a:solidFill>
                <a:latin typeface="Montserrat-Medium"/>
                <a:cs typeface="Montserrat-Medium"/>
              </a:rPr>
              <a:t>were</a:t>
            </a:r>
            <a:r>
              <a:rPr sz="1400" spc="-2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400" dirty="0">
                <a:solidFill>
                  <a:srgbClr val="231F20"/>
                </a:solidFill>
                <a:latin typeface="Montserrat-Medium"/>
                <a:cs typeface="Montserrat-Medium"/>
              </a:rPr>
              <a:t>not</a:t>
            </a:r>
            <a:r>
              <a:rPr sz="14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400" dirty="0">
                <a:solidFill>
                  <a:srgbClr val="231F20"/>
                </a:solidFill>
                <a:latin typeface="Montserrat-Medium"/>
                <a:cs typeface="Montserrat-Medium"/>
              </a:rPr>
              <a:t>allowed</a:t>
            </a:r>
            <a:r>
              <a:rPr sz="14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400" spc="-25" dirty="0">
                <a:solidFill>
                  <a:srgbClr val="231F20"/>
                </a:solidFill>
                <a:latin typeface="Montserrat-Medium"/>
                <a:cs typeface="Montserrat-Medium"/>
              </a:rPr>
              <a:t>to </a:t>
            </a:r>
            <a:r>
              <a:rPr sz="14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sleep.</a:t>
            </a:r>
            <a:endParaRPr sz="1400">
              <a:latin typeface="Montserrat-Medium"/>
              <a:cs typeface="Montserrat-Medium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800">
              <a:latin typeface="Montserrat-Medium"/>
              <a:cs typeface="Montserrat-Medium"/>
            </a:endParaRPr>
          </a:p>
          <a:p>
            <a:pPr marL="12700">
              <a:lnSpc>
                <a:spcPct val="100000"/>
              </a:lnSpc>
            </a:pPr>
            <a:r>
              <a:rPr sz="1400" b="1" spc="-10" dirty="0">
                <a:solidFill>
                  <a:srgbClr val="231F20"/>
                </a:solidFill>
                <a:latin typeface="Montserrat-ExtraBold"/>
                <a:cs typeface="Montserrat-ExtraBold"/>
              </a:rPr>
              <a:t>Description:</a:t>
            </a:r>
            <a:endParaRPr sz="1400">
              <a:latin typeface="Montserrat-ExtraBold"/>
              <a:cs typeface="Montserrat-ExtraBold"/>
            </a:endParaRPr>
          </a:p>
          <a:p>
            <a:pPr marL="12700" marR="100965">
              <a:lnSpc>
                <a:spcPct val="100000"/>
              </a:lnSpc>
              <a:spcBef>
                <a:spcPts val="285"/>
              </a:spcBef>
            </a:pPr>
            <a:r>
              <a:rPr sz="1400" dirty="0">
                <a:solidFill>
                  <a:srgbClr val="231F20"/>
                </a:solidFill>
                <a:latin typeface="Montserrat-Medium"/>
                <a:cs typeface="Montserrat-Medium"/>
              </a:rPr>
              <a:t>Had</a:t>
            </a:r>
            <a:r>
              <a:rPr sz="1400" spc="-2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400" dirty="0">
                <a:solidFill>
                  <a:srgbClr val="231F20"/>
                </a:solidFill>
                <a:latin typeface="Montserrat-Medium"/>
                <a:cs typeface="Montserrat-Medium"/>
              </a:rPr>
              <a:t>to</a:t>
            </a:r>
            <a:r>
              <a:rPr sz="14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400" dirty="0">
                <a:solidFill>
                  <a:srgbClr val="231F20"/>
                </a:solidFill>
                <a:latin typeface="Montserrat-Medium"/>
                <a:cs typeface="Montserrat-Medium"/>
              </a:rPr>
              <a:t>sit</a:t>
            </a:r>
            <a:r>
              <a:rPr sz="14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400" dirty="0">
                <a:solidFill>
                  <a:srgbClr val="231F20"/>
                </a:solidFill>
                <a:latin typeface="Montserrat-Medium"/>
                <a:cs typeface="Montserrat-Medium"/>
              </a:rPr>
              <a:t>by</a:t>
            </a:r>
            <a:r>
              <a:rPr sz="14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400" dirty="0">
                <a:solidFill>
                  <a:srgbClr val="231F20"/>
                </a:solidFill>
                <a:latin typeface="Montserrat-Medium"/>
                <a:cs typeface="Montserrat-Medium"/>
              </a:rPr>
              <a:t>wooden</a:t>
            </a:r>
            <a:r>
              <a:rPr sz="14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400" dirty="0">
                <a:solidFill>
                  <a:srgbClr val="231F20"/>
                </a:solidFill>
                <a:latin typeface="Montserrat-Medium"/>
                <a:cs typeface="Montserrat-Medium"/>
              </a:rPr>
              <a:t>doors</a:t>
            </a:r>
            <a:r>
              <a:rPr sz="14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400" dirty="0">
                <a:solidFill>
                  <a:srgbClr val="231F20"/>
                </a:solidFill>
                <a:latin typeface="Montserrat-Medium"/>
                <a:cs typeface="Montserrat-Medium"/>
              </a:rPr>
              <a:t>in</a:t>
            </a:r>
            <a:r>
              <a:rPr sz="14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400" spc="-25" dirty="0">
                <a:solidFill>
                  <a:srgbClr val="231F20"/>
                </a:solidFill>
                <a:latin typeface="Montserrat-Medium"/>
                <a:cs typeface="Montserrat-Medium"/>
              </a:rPr>
              <a:t>the </a:t>
            </a:r>
            <a:r>
              <a:rPr sz="1400" dirty="0">
                <a:solidFill>
                  <a:srgbClr val="231F20"/>
                </a:solidFill>
                <a:latin typeface="Montserrat-Medium"/>
                <a:cs typeface="Montserrat-Medium"/>
              </a:rPr>
              <a:t>mine,</a:t>
            </a:r>
            <a:r>
              <a:rPr sz="14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400" dirty="0">
                <a:solidFill>
                  <a:srgbClr val="231F20"/>
                </a:solidFill>
                <a:latin typeface="Montserrat-Medium"/>
                <a:cs typeface="Montserrat-Medium"/>
              </a:rPr>
              <a:t>called</a:t>
            </a:r>
            <a:r>
              <a:rPr sz="14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400" dirty="0">
                <a:solidFill>
                  <a:srgbClr val="231F20"/>
                </a:solidFill>
                <a:latin typeface="Montserrat-Medium"/>
                <a:cs typeface="Montserrat-Medium"/>
              </a:rPr>
              <a:t>trap</a:t>
            </a:r>
            <a:r>
              <a:rPr sz="1400" spc="-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400" dirty="0">
                <a:solidFill>
                  <a:srgbClr val="231F20"/>
                </a:solidFill>
                <a:latin typeface="Montserrat-Medium"/>
                <a:cs typeface="Montserrat-Medium"/>
              </a:rPr>
              <a:t>doors,</a:t>
            </a:r>
            <a:r>
              <a:rPr sz="14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400" dirty="0">
                <a:solidFill>
                  <a:srgbClr val="231F20"/>
                </a:solidFill>
                <a:latin typeface="Montserrat-Medium"/>
                <a:cs typeface="Montserrat-Medium"/>
              </a:rPr>
              <a:t>and</a:t>
            </a:r>
            <a:r>
              <a:rPr sz="14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400" dirty="0">
                <a:solidFill>
                  <a:srgbClr val="231F20"/>
                </a:solidFill>
                <a:latin typeface="Montserrat-Medium"/>
                <a:cs typeface="Montserrat-Medium"/>
              </a:rPr>
              <a:t>to</a:t>
            </a:r>
            <a:r>
              <a:rPr sz="1400" spc="-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400" spc="-20" dirty="0">
                <a:solidFill>
                  <a:srgbClr val="231F20"/>
                </a:solidFill>
                <a:latin typeface="Montserrat-Medium"/>
                <a:cs typeface="Montserrat-Medium"/>
              </a:rPr>
              <a:t>open </a:t>
            </a:r>
            <a:r>
              <a:rPr sz="1400" dirty="0">
                <a:solidFill>
                  <a:srgbClr val="231F20"/>
                </a:solidFill>
                <a:latin typeface="Montserrat-Medium"/>
                <a:cs typeface="Montserrat-Medium"/>
              </a:rPr>
              <a:t>them</a:t>
            </a:r>
            <a:r>
              <a:rPr sz="14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400" dirty="0">
                <a:solidFill>
                  <a:srgbClr val="231F20"/>
                </a:solidFill>
                <a:latin typeface="Montserrat-Medium"/>
                <a:cs typeface="Montserrat-Medium"/>
              </a:rPr>
              <a:t>when a tub or cart of coal </a:t>
            </a:r>
            <a:r>
              <a:rPr sz="1400" spc="-25" dirty="0">
                <a:solidFill>
                  <a:srgbClr val="231F20"/>
                </a:solidFill>
                <a:latin typeface="Montserrat-Medium"/>
                <a:cs typeface="Montserrat-Medium"/>
              </a:rPr>
              <a:t>was </a:t>
            </a:r>
            <a:r>
              <a:rPr sz="1400" dirty="0">
                <a:solidFill>
                  <a:srgbClr val="231F20"/>
                </a:solidFill>
                <a:latin typeface="Montserrat-Medium"/>
                <a:cs typeface="Montserrat-Medium"/>
              </a:rPr>
              <a:t>ready</a:t>
            </a:r>
            <a:r>
              <a:rPr sz="1400" spc="-3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400" dirty="0">
                <a:solidFill>
                  <a:srgbClr val="231F20"/>
                </a:solidFill>
                <a:latin typeface="Montserrat-Medium"/>
                <a:cs typeface="Montserrat-Medium"/>
              </a:rPr>
              <a:t>to</a:t>
            </a:r>
            <a:r>
              <a:rPr sz="1400" spc="-2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400" dirty="0">
                <a:solidFill>
                  <a:srgbClr val="231F20"/>
                </a:solidFill>
                <a:latin typeface="Montserrat-Medium"/>
                <a:cs typeface="Montserrat-Medium"/>
              </a:rPr>
              <a:t>pass</a:t>
            </a:r>
            <a:r>
              <a:rPr sz="1400" spc="-2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400" dirty="0">
                <a:solidFill>
                  <a:srgbClr val="231F20"/>
                </a:solidFill>
                <a:latin typeface="Montserrat-Medium"/>
                <a:cs typeface="Montserrat-Medium"/>
              </a:rPr>
              <a:t>through.</a:t>
            </a:r>
            <a:r>
              <a:rPr sz="1400" spc="-2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400" dirty="0">
                <a:solidFill>
                  <a:srgbClr val="231F20"/>
                </a:solidFill>
                <a:latin typeface="Montserrat-Medium"/>
                <a:cs typeface="Montserrat-Medium"/>
              </a:rPr>
              <a:t>This</a:t>
            </a:r>
            <a:r>
              <a:rPr sz="1400" spc="-2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opening </a:t>
            </a:r>
            <a:r>
              <a:rPr sz="1400" dirty="0">
                <a:solidFill>
                  <a:srgbClr val="231F20"/>
                </a:solidFill>
                <a:latin typeface="Montserrat-Medium"/>
                <a:cs typeface="Montserrat-Medium"/>
              </a:rPr>
              <a:t>and</a:t>
            </a:r>
            <a:r>
              <a:rPr sz="1400" spc="-2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400" dirty="0">
                <a:solidFill>
                  <a:srgbClr val="231F20"/>
                </a:solidFill>
                <a:latin typeface="Montserrat-Medium"/>
                <a:cs typeface="Montserrat-Medium"/>
              </a:rPr>
              <a:t>shutting</a:t>
            </a:r>
            <a:r>
              <a:rPr sz="1400" spc="-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400" dirty="0">
                <a:solidFill>
                  <a:srgbClr val="231F20"/>
                </a:solidFill>
                <a:latin typeface="Montserrat-Medium"/>
                <a:cs typeface="Montserrat-Medium"/>
              </a:rPr>
              <a:t>of</a:t>
            </a:r>
            <a:r>
              <a:rPr sz="1400" spc="-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400" dirty="0">
                <a:solidFill>
                  <a:srgbClr val="231F20"/>
                </a:solidFill>
                <a:latin typeface="Montserrat-Medium"/>
                <a:cs typeface="Montserrat-Medium"/>
              </a:rPr>
              <a:t>the</a:t>
            </a:r>
            <a:r>
              <a:rPr sz="14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400" dirty="0">
                <a:solidFill>
                  <a:srgbClr val="231F20"/>
                </a:solidFill>
                <a:latin typeface="Montserrat-Medium"/>
                <a:cs typeface="Montserrat-Medium"/>
              </a:rPr>
              <a:t>door</a:t>
            </a:r>
            <a:r>
              <a:rPr sz="1400" spc="-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400" dirty="0">
                <a:solidFill>
                  <a:srgbClr val="231F20"/>
                </a:solidFill>
                <a:latin typeface="Montserrat-Medium"/>
                <a:cs typeface="Montserrat-Medium"/>
              </a:rPr>
              <a:t>was</a:t>
            </a:r>
            <a:r>
              <a:rPr sz="1400" spc="-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400" dirty="0">
                <a:solidFill>
                  <a:srgbClr val="231F20"/>
                </a:solidFill>
                <a:latin typeface="Montserrat-Medium"/>
                <a:cs typeface="Montserrat-Medium"/>
              </a:rPr>
              <a:t>also</a:t>
            </a:r>
            <a:r>
              <a:rPr sz="1400" spc="-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400" spc="-25" dirty="0">
                <a:solidFill>
                  <a:srgbClr val="231F20"/>
                </a:solidFill>
                <a:latin typeface="Montserrat-Medium"/>
                <a:cs typeface="Montserrat-Medium"/>
              </a:rPr>
              <a:t>an </a:t>
            </a:r>
            <a:r>
              <a:rPr sz="1400" dirty="0">
                <a:solidFill>
                  <a:srgbClr val="231F20"/>
                </a:solidFill>
                <a:latin typeface="Montserrat-Medium"/>
                <a:cs typeface="Montserrat-Medium"/>
              </a:rPr>
              <a:t>important</a:t>
            </a:r>
            <a:r>
              <a:rPr sz="1400" spc="-2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400" dirty="0">
                <a:solidFill>
                  <a:srgbClr val="231F20"/>
                </a:solidFill>
                <a:latin typeface="Montserrat-Medium"/>
                <a:cs typeface="Montserrat-Medium"/>
              </a:rPr>
              <a:t>safety</a:t>
            </a:r>
            <a:r>
              <a:rPr sz="14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400" dirty="0">
                <a:solidFill>
                  <a:srgbClr val="231F20"/>
                </a:solidFill>
                <a:latin typeface="Montserrat-Medium"/>
                <a:cs typeface="Montserrat-Medium"/>
              </a:rPr>
              <a:t>feature</a:t>
            </a:r>
            <a:r>
              <a:rPr sz="14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400" dirty="0">
                <a:solidFill>
                  <a:srgbClr val="231F20"/>
                </a:solidFill>
                <a:latin typeface="Montserrat-Medium"/>
                <a:cs typeface="Montserrat-Medium"/>
              </a:rPr>
              <a:t>of</a:t>
            </a:r>
            <a:r>
              <a:rPr sz="14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400" dirty="0">
                <a:solidFill>
                  <a:srgbClr val="231F20"/>
                </a:solidFill>
                <a:latin typeface="Montserrat-Medium"/>
                <a:cs typeface="Montserrat-Medium"/>
              </a:rPr>
              <a:t>the</a:t>
            </a:r>
            <a:r>
              <a:rPr sz="14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400" spc="-20" dirty="0">
                <a:solidFill>
                  <a:srgbClr val="231F20"/>
                </a:solidFill>
                <a:latin typeface="Montserrat-Medium"/>
                <a:cs typeface="Montserrat-Medium"/>
              </a:rPr>
              <a:t>mine </a:t>
            </a:r>
            <a:r>
              <a:rPr sz="1400" dirty="0">
                <a:solidFill>
                  <a:srgbClr val="231F20"/>
                </a:solidFill>
                <a:latin typeface="Montserrat-Medium"/>
                <a:cs typeface="Montserrat-Medium"/>
              </a:rPr>
              <a:t>as</a:t>
            </a:r>
            <a:r>
              <a:rPr sz="14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400" dirty="0">
                <a:solidFill>
                  <a:srgbClr val="231F20"/>
                </a:solidFill>
                <a:latin typeface="Montserrat-Medium"/>
                <a:cs typeface="Montserrat-Medium"/>
              </a:rPr>
              <a:t>it</a:t>
            </a:r>
            <a:r>
              <a:rPr sz="14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400" dirty="0">
                <a:solidFill>
                  <a:srgbClr val="231F20"/>
                </a:solidFill>
                <a:latin typeface="Montserrat-Medium"/>
                <a:cs typeface="Montserrat-Medium"/>
              </a:rPr>
              <a:t>controlled</a:t>
            </a:r>
            <a:r>
              <a:rPr sz="14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400" dirty="0">
                <a:solidFill>
                  <a:srgbClr val="231F20"/>
                </a:solidFill>
                <a:latin typeface="Montserrat-Medium"/>
                <a:cs typeface="Montserrat-Medium"/>
              </a:rPr>
              <a:t>the</a:t>
            </a:r>
            <a:r>
              <a:rPr sz="14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400" dirty="0">
                <a:solidFill>
                  <a:srgbClr val="231F20"/>
                </a:solidFill>
                <a:latin typeface="Montserrat-Medium"/>
                <a:cs typeface="Montserrat-Medium"/>
              </a:rPr>
              <a:t>air</a:t>
            </a:r>
            <a:r>
              <a:rPr sz="14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400" dirty="0">
                <a:solidFill>
                  <a:srgbClr val="231F20"/>
                </a:solidFill>
                <a:latin typeface="Montserrat-Medium"/>
                <a:cs typeface="Montserrat-Medium"/>
              </a:rPr>
              <a:t>flow</a:t>
            </a:r>
            <a:r>
              <a:rPr sz="1400" spc="-50" dirty="0">
                <a:solidFill>
                  <a:srgbClr val="231F20"/>
                </a:solidFill>
                <a:latin typeface="Montserrat-Medium"/>
                <a:cs typeface="Montserrat-Medium"/>
              </a:rPr>
              <a:t>.</a:t>
            </a:r>
            <a:endParaRPr sz="1400" dirty="0">
              <a:latin typeface="Montserrat-Medium"/>
              <a:cs typeface="Montserrat-Medium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131" y="2052002"/>
            <a:ext cx="6843513" cy="397966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904" y="703151"/>
            <a:ext cx="10387583" cy="80467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87299" y="2658346"/>
            <a:ext cx="3726815" cy="3724096"/>
          </a:xfrm>
          <a:prstGeom prst="rect">
            <a:avLst/>
          </a:prstGeom>
        </p:spPr>
        <p:txBody>
          <a:bodyPr vert="horz" wrap="square" lIns="0" tIns="4826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1400" b="1" spc="-10" dirty="0">
                <a:solidFill>
                  <a:srgbClr val="231F20"/>
                </a:solidFill>
                <a:latin typeface="Montserrat-ExtraBold"/>
                <a:cs typeface="Montserrat-ExtraBold"/>
              </a:rPr>
              <a:t>Conditions:</a:t>
            </a:r>
            <a:endParaRPr sz="1400">
              <a:latin typeface="Montserrat-ExtraBold"/>
              <a:cs typeface="Montserrat-ExtraBold"/>
            </a:endParaRPr>
          </a:p>
          <a:p>
            <a:pPr marL="12700" marR="271145">
              <a:lnSpc>
                <a:spcPct val="100000"/>
              </a:lnSpc>
              <a:spcBef>
                <a:spcPts val="285"/>
              </a:spcBef>
            </a:pPr>
            <a:r>
              <a:rPr sz="1400" spc="-20" dirty="0">
                <a:solidFill>
                  <a:srgbClr val="231F20"/>
                </a:solidFill>
                <a:latin typeface="Montserrat-Medium"/>
                <a:cs typeface="Montserrat-Medium"/>
              </a:rPr>
              <a:t>12-</a:t>
            </a:r>
            <a:r>
              <a:rPr sz="1400" dirty="0">
                <a:solidFill>
                  <a:srgbClr val="231F20"/>
                </a:solidFill>
                <a:latin typeface="Montserrat-Medium"/>
                <a:cs typeface="Montserrat-Medium"/>
              </a:rPr>
              <a:t>14 hour shift,</a:t>
            </a:r>
            <a:r>
              <a:rPr sz="1400" spc="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400" dirty="0">
                <a:solidFill>
                  <a:srgbClr val="231F20"/>
                </a:solidFill>
                <a:latin typeface="Montserrat-Medium"/>
                <a:cs typeface="Montserrat-Medium"/>
              </a:rPr>
              <a:t>hard manual labour</a:t>
            </a:r>
            <a:r>
              <a:rPr sz="1400" spc="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400" spc="-25" dirty="0">
                <a:solidFill>
                  <a:srgbClr val="231F20"/>
                </a:solidFill>
                <a:latin typeface="Montserrat-Medium"/>
                <a:cs typeface="Montserrat-Medium"/>
              </a:rPr>
              <a:t>in </a:t>
            </a:r>
            <a:r>
              <a:rPr sz="1400" dirty="0">
                <a:solidFill>
                  <a:srgbClr val="231F20"/>
                </a:solidFill>
                <a:latin typeface="Montserrat-Medium"/>
                <a:cs typeface="Montserrat-Medium"/>
              </a:rPr>
              <a:t>cramped</a:t>
            </a:r>
            <a:r>
              <a:rPr sz="1400" spc="-3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400" dirty="0">
                <a:solidFill>
                  <a:srgbClr val="231F20"/>
                </a:solidFill>
                <a:latin typeface="Montserrat-Medium"/>
                <a:cs typeface="Montserrat-Medium"/>
              </a:rPr>
              <a:t>conditions.</a:t>
            </a:r>
            <a:r>
              <a:rPr sz="14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400" dirty="0">
                <a:solidFill>
                  <a:srgbClr val="231F20"/>
                </a:solidFill>
                <a:latin typeface="Montserrat-Medium"/>
                <a:cs typeface="Montserrat-Medium"/>
              </a:rPr>
              <a:t>Due</a:t>
            </a:r>
            <a:r>
              <a:rPr sz="14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400" dirty="0">
                <a:solidFill>
                  <a:srgbClr val="231F20"/>
                </a:solidFill>
                <a:latin typeface="Montserrat-Medium"/>
                <a:cs typeface="Montserrat-Medium"/>
              </a:rPr>
              <a:t>to</a:t>
            </a:r>
            <a:r>
              <a:rPr sz="14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400" dirty="0">
                <a:solidFill>
                  <a:srgbClr val="231F20"/>
                </a:solidFill>
                <a:latin typeface="Montserrat-Medium"/>
                <a:cs typeface="Montserrat-Medium"/>
              </a:rPr>
              <a:t>nature</a:t>
            </a:r>
            <a:r>
              <a:rPr sz="14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400" spc="-25" dirty="0">
                <a:solidFill>
                  <a:srgbClr val="231F20"/>
                </a:solidFill>
                <a:latin typeface="Montserrat-Medium"/>
                <a:cs typeface="Montserrat-Medium"/>
              </a:rPr>
              <a:t>of </a:t>
            </a:r>
            <a:r>
              <a:rPr sz="1400" dirty="0">
                <a:solidFill>
                  <a:srgbClr val="231F20"/>
                </a:solidFill>
                <a:latin typeface="Montserrat-Medium"/>
                <a:cs typeface="Montserrat-Medium"/>
              </a:rPr>
              <a:t>continued</a:t>
            </a:r>
            <a:r>
              <a:rPr sz="14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400" dirty="0">
                <a:solidFill>
                  <a:srgbClr val="231F20"/>
                </a:solidFill>
                <a:latin typeface="Montserrat-Medium"/>
                <a:cs typeface="Montserrat-Medium"/>
              </a:rPr>
              <a:t>harsh</a:t>
            </a:r>
            <a:r>
              <a:rPr sz="14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400" dirty="0">
                <a:solidFill>
                  <a:srgbClr val="231F20"/>
                </a:solidFill>
                <a:latin typeface="Montserrat-Medium"/>
                <a:cs typeface="Montserrat-Medium"/>
              </a:rPr>
              <a:t>conditions</a:t>
            </a:r>
            <a:r>
              <a:rPr sz="14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 children </a:t>
            </a:r>
            <a:r>
              <a:rPr sz="1400" dirty="0">
                <a:solidFill>
                  <a:srgbClr val="231F20"/>
                </a:solidFill>
                <a:latin typeface="Montserrat-Medium"/>
                <a:cs typeface="Montserrat-Medium"/>
              </a:rPr>
              <a:t>could</a:t>
            </a:r>
            <a:r>
              <a:rPr sz="1400" spc="-2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400" dirty="0">
                <a:solidFill>
                  <a:srgbClr val="231F20"/>
                </a:solidFill>
                <a:latin typeface="Montserrat-Medium"/>
                <a:cs typeface="Montserrat-Medium"/>
              </a:rPr>
              <a:t>grow</a:t>
            </a:r>
            <a:r>
              <a:rPr sz="14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400" dirty="0">
                <a:solidFill>
                  <a:srgbClr val="231F20"/>
                </a:solidFill>
                <a:latin typeface="Montserrat-Medium"/>
                <a:cs typeface="Montserrat-Medium"/>
              </a:rPr>
              <a:t>with</a:t>
            </a:r>
            <a:r>
              <a:rPr sz="14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400" dirty="0">
                <a:solidFill>
                  <a:srgbClr val="231F20"/>
                </a:solidFill>
                <a:latin typeface="Montserrat-Medium"/>
                <a:cs typeface="Montserrat-Medium"/>
              </a:rPr>
              <a:t>deformities</a:t>
            </a:r>
            <a:r>
              <a:rPr sz="14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400" dirty="0">
                <a:solidFill>
                  <a:srgbClr val="231F20"/>
                </a:solidFill>
                <a:latin typeface="Montserrat-Medium"/>
                <a:cs typeface="Montserrat-Medium"/>
              </a:rPr>
              <a:t>or</a:t>
            </a:r>
            <a:r>
              <a:rPr sz="14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400" dirty="0">
                <a:solidFill>
                  <a:srgbClr val="231F20"/>
                </a:solidFill>
                <a:latin typeface="Montserrat-Medium"/>
                <a:cs typeface="Montserrat-Medium"/>
              </a:rPr>
              <a:t>loss</a:t>
            </a:r>
            <a:r>
              <a:rPr sz="14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400" spc="-25" dirty="0">
                <a:solidFill>
                  <a:srgbClr val="231F20"/>
                </a:solidFill>
                <a:latin typeface="Montserrat-Medium"/>
                <a:cs typeface="Montserrat-Medium"/>
              </a:rPr>
              <a:t>of </a:t>
            </a:r>
            <a:r>
              <a:rPr sz="1400" dirty="0">
                <a:solidFill>
                  <a:srgbClr val="231F20"/>
                </a:solidFill>
                <a:latin typeface="Montserrat-Medium"/>
                <a:cs typeface="Montserrat-Medium"/>
              </a:rPr>
              <a:t>hair</a:t>
            </a:r>
            <a:r>
              <a:rPr sz="1400" spc="-2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400" dirty="0">
                <a:solidFill>
                  <a:srgbClr val="231F20"/>
                </a:solidFill>
                <a:latin typeface="Montserrat-Medium"/>
                <a:cs typeface="Montserrat-Medium"/>
              </a:rPr>
              <a:t>due</a:t>
            </a:r>
            <a:r>
              <a:rPr sz="14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400" dirty="0">
                <a:solidFill>
                  <a:srgbClr val="231F20"/>
                </a:solidFill>
                <a:latin typeface="Montserrat-Medium"/>
                <a:cs typeface="Montserrat-Medium"/>
              </a:rPr>
              <a:t>to</a:t>
            </a:r>
            <a:r>
              <a:rPr sz="14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400" dirty="0">
                <a:solidFill>
                  <a:srgbClr val="231F20"/>
                </a:solidFill>
                <a:latin typeface="Montserrat-Medium"/>
                <a:cs typeface="Montserrat-Medium"/>
              </a:rPr>
              <a:t>pushing</a:t>
            </a:r>
            <a:r>
              <a:rPr sz="14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400" dirty="0">
                <a:solidFill>
                  <a:srgbClr val="231F20"/>
                </a:solidFill>
                <a:latin typeface="Montserrat-Medium"/>
                <a:cs typeface="Montserrat-Medium"/>
              </a:rPr>
              <a:t>the</a:t>
            </a:r>
            <a:r>
              <a:rPr sz="14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400" dirty="0">
                <a:solidFill>
                  <a:srgbClr val="231F20"/>
                </a:solidFill>
                <a:latin typeface="Montserrat-Medium"/>
                <a:cs typeface="Montserrat-Medium"/>
              </a:rPr>
              <a:t>heavy</a:t>
            </a:r>
            <a:r>
              <a:rPr sz="14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 carts.</a:t>
            </a:r>
            <a:endParaRPr sz="1400">
              <a:latin typeface="Montserrat-Medium"/>
              <a:cs typeface="Montserrat-Medium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800">
              <a:latin typeface="Montserrat-Medium"/>
              <a:cs typeface="Montserrat-Medium"/>
            </a:endParaRPr>
          </a:p>
          <a:p>
            <a:pPr marL="12700">
              <a:lnSpc>
                <a:spcPct val="100000"/>
              </a:lnSpc>
            </a:pPr>
            <a:r>
              <a:rPr sz="1400" b="1" spc="-10" dirty="0">
                <a:solidFill>
                  <a:srgbClr val="231F20"/>
                </a:solidFill>
                <a:latin typeface="Montserrat-ExtraBold"/>
                <a:cs typeface="Montserrat-ExtraBold"/>
              </a:rPr>
              <a:t>Description:</a:t>
            </a:r>
            <a:endParaRPr sz="1400">
              <a:latin typeface="Montserrat-ExtraBold"/>
              <a:cs typeface="Montserrat-ExtraBold"/>
            </a:endParaRPr>
          </a:p>
          <a:p>
            <a:pPr marL="12700" marR="260985">
              <a:spcBef>
                <a:spcPts val="285"/>
              </a:spcBef>
            </a:pPr>
            <a:r>
              <a:rPr sz="1400" dirty="0">
                <a:solidFill>
                  <a:srgbClr val="231F20"/>
                </a:solidFill>
                <a:latin typeface="Montserrat-Medium"/>
                <a:cs typeface="Montserrat-Medium"/>
              </a:rPr>
              <a:t>The</a:t>
            </a:r>
            <a:r>
              <a:rPr sz="1400" spc="-2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400" dirty="0">
                <a:solidFill>
                  <a:srgbClr val="231F20"/>
                </a:solidFill>
                <a:latin typeface="Montserrat-Medium"/>
                <a:cs typeface="Montserrat-Medium"/>
              </a:rPr>
              <a:t>role</a:t>
            </a:r>
            <a:r>
              <a:rPr sz="14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400" dirty="0">
                <a:solidFill>
                  <a:srgbClr val="231F20"/>
                </a:solidFill>
                <a:latin typeface="Montserrat-Medium"/>
                <a:cs typeface="Montserrat-Medium"/>
              </a:rPr>
              <a:t>of</a:t>
            </a:r>
            <a:r>
              <a:rPr sz="14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400" dirty="0">
                <a:solidFill>
                  <a:srgbClr val="231F20"/>
                </a:solidFill>
                <a:latin typeface="Montserrat-Medium"/>
                <a:cs typeface="Montserrat-Medium"/>
              </a:rPr>
              <a:t>the</a:t>
            </a:r>
            <a:r>
              <a:rPr sz="14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400" dirty="0">
                <a:solidFill>
                  <a:srgbClr val="231F20"/>
                </a:solidFill>
                <a:latin typeface="Montserrat-Medium"/>
                <a:cs typeface="Montserrat-Medium"/>
              </a:rPr>
              <a:t>job</a:t>
            </a:r>
            <a:r>
              <a:rPr sz="14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400" dirty="0">
                <a:solidFill>
                  <a:srgbClr val="231F20"/>
                </a:solidFill>
                <a:latin typeface="Montserrat-Medium"/>
                <a:cs typeface="Montserrat-Medium"/>
              </a:rPr>
              <a:t>was</a:t>
            </a:r>
            <a:r>
              <a:rPr sz="14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400" dirty="0">
                <a:solidFill>
                  <a:srgbClr val="231F20"/>
                </a:solidFill>
                <a:latin typeface="Montserrat-Medium"/>
                <a:cs typeface="Montserrat-Medium"/>
              </a:rPr>
              <a:t>to</a:t>
            </a:r>
            <a:r>
              <a:rPr sz="14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 transport </a:t>
            </a:r>
            <a:r>
              <a:rPr sz="1400" dirty="0">
                <a:solidFill>
                  <a:srgbClr val="231F20"/>
                </a:solidFill>
                <a:latin typeface="Montserrat-Medium"/>
                <a:cs typeface="Montserrat-Medium"/>
              </a:rPr>
              <a:t>the</a:t>
            </a:r>
            <a:r>
              <a:rPr sz="1400" spc="-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400" dirty="0">
                <a:solidFill>
                  <a:srgbClr val="231F20"/>
                </a:solidFill>
                <a:latin typeface="Montserrat-Medium"/>
                <a:cs typeface="Montserrat-Medium"/>
              </a:rPr>
              <a:t>coal</a:t>
            </a:r>
            <a:r>
              <a:rPr sz="1400" spc="-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400" dirty="0">
                <a:solidFill>
                  <a:srgbClr val="231F20"/>
                </a:solidFill>
                <a:latin typeface="Montserrat-Medium"/>
                <a:cs typeface="Montserrat-Medium"/>
              </a:rPr>
              <a:t>from the</a:t>
            </a:r>
            <a:r>
              <a:rPr sz="1400" spc="-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400" dirty="0">
                <a:solidFill>
                  <a:srgbClr val="231F20"/>
                </a:solidFill>
                <a:latin typeface="Montserrat-Medium"/>
                <a:cs typeface="Montserrat-Medium"/>
              </a:rPr>
              <a:t>coalface to</a:t>
            </a:r>
            <a:r>
              <a:rPr sz="1400" spc="-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400" dirty="0">
                <a:solidFill>
                  <a:srgbClr val="231F20"/>
                </a:solidFill>
                <a:latin typeface="Montserrat-Medium"/>
                <a:cs typeface="Montserrat-Medium"/>
              </a:rPr>
              <a:t>the </a:t>
            </a:r>
            <a:r>
              <a:rPr lang="en-GB" sz="14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shaft </a:t>
            </a:r>
            <a:r>
              <a:rPr lang="en-GB" sz="1400" dirty="0">
                <a:solidFill>
                  <a:srgbClr val="231F20"/>
                </a:solidFill>
                <a:latin typeface="Montserrat-Medium"/>
                <a:cs typeface="Montserrat-Medium"/>
              </a:rPr>
              <a:t>where</a:t>
            </a:r>
            <a:r>
              <a:rPr sz="14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400" dirty="0">
                <a:solidFill>
                  <a:srgbClr val="231F20"/>
                </a:solidFill>
                <a:latin typeface="Montserrat-Medium"/>
                <a:cs typeface="Montserrat-Medium"/>
              </a:rPr>
              <a:t>it</a:t>
            </a:r>
            <a:r>
              <a:rPr sz="14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400" dirty="0">
                <a:solidFill>
                  <a:srgbClr val="231F20"/>
                </a:solidFill>
                <a:latin typeface="Montserrat-Medium"/>
                <a:cs typeface="Montserrat-Medium"/>
              </a:rPr>
              <a:t>could</a:t>
            </a:r>
            <a:r>
              <a:rPr sz="14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400" dirty="0">
                <a:solidFill>
                  <a:srgbClr val="231F20"/>
                </a:solidFill>
                <a:latin typeface="Montserrat-Medium"/>
                <a:cs typeface="Montserrat-Medium"/>
              </a:rPr>
              <a:t>be</a:t>
            </a:r>
            <a:r>
              <a:rPr sz="14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400" dirty="0">
                <a:solidFill>
                  <a:srgbClr val="231F20"/>
                </a:solidFill>
                <a:latin typeface="Montserrat-Medium"/>
                <a:cs typeface="Montserrat-Medium"/>
              </a:rPr>
              <a:t>lifted</a:t>
            </a:r>
            <a:r>
              <a:rPr sz="14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400" dirty="0">
                <a:solidFill>
                  <a:srgbClr val="231F20"/>
                </a:solidFill>
                <a:latin typeface="Montserrat-Medium"/>
                <a:cs typeface="Montserrat-Medium"/>
              </a:rPr>
              <a:t>up</a:t>
            </a:r>
            <a:r>
              <a:rPr sz="14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400" dirty="0">
                <a:solidFill>
                  <a:srgbClr val="231F20"/>
                </a:solidFill>
                <a:latin typeface="Montserrat-Medium"/>
                <a:cs typeface="Montserrat-Medium"/>
              </a:rPr>
              <a:t>to</a:t>
            </a:r>
            <a:r>
              <a:rPr sz="14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400" dirty="0">
                <a:solidFill>
                  <a:srgbClr val="231F20"/>
                </a:solidFill>
                <a:latin typeface="Montserrat-Medium"/>
                <a:cs typeface="Montserrat-Medium"/>
              </a:rPr>
              <a:t>the</a:t>
            </a:r>
            <a:r>
              <a:rPr sz="14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 surface.</a:t>
            </a:r>
            <a:endParaRPr sz="1400">
              <a:latin typeface="Montserrat-Medium"/>
              <a:cs typeface="Montserrat-Medium"/>
            </a:endParaRPr>
          </a:p>
          <a:p>
            <a:pPr marL="12700" marR="156845">
              <a:lnSpc>
                <a:spcPct val="100000"/>
              </a:lnSpc>
              <a:spcBef>
                <a:spcPts val="280"/>
              </a:spcBef>
            </a:pPr>
            <a:r>
              <a:rPr sz="1400" dirty="0">
                <a:solidFill>
                  <a:srgbClr val="231F20"/>
                </a:solidFill>
                <a:latin typeface="Montserrat-Medium"/>
                <a:cs typeface="Montserrat-Medium"/>
              </a:rPr>
              <a:t>Hurriers</a:t>
            </a:r>
            <a:r>
              <a:rPr sz="1400" spc="-3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400" dirty="0">
                <a:solidFill>
                  <a:srgbClr val="231F20"/>
                </a:solidFill>
                <a:latin typeface="Montserrat-Medium"/>
                <a:cs typeface="Montserrat-Medium"/>
              </a:rPr>
              <a:t>wore</a:t>
            </a:r>
            <a:r>
              <a:rPr sz="14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400" dirty="0">
                <a:solidFill>
                  <a:srgbClr val="231F20"/>
                </a:solidFill>
                <a:latin typeface="Montserrat-Medium"/>
                <a:cs typeface="Montserrat-Medium"/>
              </a:rPr>
              <a:t>a</a:t>
            </a:r>
            <a:r>
              <a:rPr sz="14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400" dirty="0">
                <a:solidFill>
                  <a:srgbClr val="231F20"/>
                </a:solidFill>
                <a:latin typeface="Montserrat-Medium"/>
                <a:cs typeface="Montserrat-Medium"/>
              </a:rPr>
              <a:t>harness</a:t>
            </a:r>
            <a:r>
              <a:rPr sz="14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400" dirty="0">
                <a:solidFill>
                  <a:srgbClr val="231F20"/>
                </a:solidFill>
                <a:latin typeface="Montserrat-Medium"/>
                <a:cs typeface="Montserrat-Medium"/>
              </a:rPr>
              <a:t>and</a:t>
            </a:r>
            <a:r>
              <a:rPr sz="14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400" dirty="0">
                <a:solidFill>
                  <a:srgbClr val="231F20"/>
                </a:solidFill>
                <a:latin typeface="Montserrat-Medium"/>
                <a:cs typeface="Montserrat-Medium"/>
              </a:rPr>
              <a:t>had</a:t>
            </a:r>
            <a:r>
              <a:rPr sz="14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400" dirty="0">
                <a:solidFill>
                  <a:srgbClr val="231F20"/>
                </a:solidFill>
                <a:latin typeface="Montserrat-Medium"/>
                <a:cs typeface="Montserrat-Medium"/>
              </a:rPr>
              <a:t>to</a:t>
            </a:r>
            <a:r>
              <a:rPr sz="14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400" spc="-20" dirty="0">
                <a:solidFill>
                  <a:srgbClr val="231F20"/>
                </a:solidFill>
                <a:latin typeface="Montserrat-Medium"/>
                <a:cs typeface="Montserrat-Medium"/>
              </a:rPr>
              <a:t>pull </a:t>
            </a:r>
            <a:r>
              <a:rPr sz="1400" dirty="0">
                <a:solidFill>
                  <a:srgbClr val="231F20"/>
                </a:solidFill>
                <a:latin typeface="Montserrat-Medium"/>
                <a:cs typeface="Montserrat-Medium"/>
              </a:rPr>
              <a:t>the</a:t>
            </a:r>
            <a:r>
              <a:rPr sz="1400" spc="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400" dirty="0">
                <a:solidFill>
                  <a:srgbClr val="231F20"/>
                </a:solidFill>
                <a:latin typeface="Montserrat-Medium"/>
                <a:cs typeface="Montserrat-Medium"/>
              </a:rPr>
              <a:t>carts</a:t>
            </a:r>
            <a:r>
              <a:rPr sz="1400" spc="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400" dirty="0">
                <a:solidFill>
                  <a:srgbClr val="231F20"/>
                </a:solidFill>
                <a:latin typeface="Montserrat-Medium"/>
                <a:cs typeface="Montserrat-Medium"/>
              </a:rPr>
              <a:t>of</a:t>
            </a:r>
            <a:r>
              <a:rPr sz="1400" spc="1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400" spc="-20" dirty="0">
                <a:solidFill>
                  <a:srgbClr val="231F20"/>
                </a:solidFill>
                <a:latin typeface="Montserrat-Medium"/>
                <a:cs typeface="Montserrat-Medium"/>
              </a:rPr>
              <a:t>coal.</a:t>
            </a:r>
            <a:endParaRPr sz="1400">
              <a:latin typeface="Montserrat-Medium"/>
              <a:cs typeface="Montserrat-Medium"/>
            </a:endParaRPr>
          </a:p>
          <a:p>
            <a:pPr marL="12700" marR="283845">
              <a:lnSpc>
                <a:spcPct val="100000"/>
              </a:lnSpc>
              <a:spcBef>
                <a:spcPts val="285"/>
              </a:spcBef>
            </a:pPr>
            <a:r>
              <a:rPr sz="1400" dirty="0">
                <a:solidFill>
                  <a:srgbClr val="231F20"/>
                </a:solidFill>
                <a:latin typeface="Montserrat-Medium"/>
                <a:cs typeface="Montserrat-Medium"/>
              </a:rPr>
              <a:t>Thrusters</a:t>
            </a:r>
            <a:r>
              <a:rPr sz="14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400" dirty="0">
                <a:solidFill>
                  <a:srgbClr val="231F20"/>
                </a:solidFill>
                <a:latin typeface="Montserrat-Medium"/>
                <a:cs typeface="Montserrat-Medium"/>
              </a:rPr>
              <a:t>helped</a:t>
            </a:r>
            <a:r>
              <a:rPr sz="1400" spc="-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400" dirty="0">
                <a:solidFill>
                  <a:srgbClr val="231F20"/>
                </a:solidFill>
                <a:latin typeface="Montserrat-Medium"/>
                <a:cs typeface="Montserrat-Medium"/>
              </a:rPr>
              <a:t>push</a:t>
            </a:r>
            <a:r>
              <a:rPr sz="1400" spc="-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400" dirty="0">
                <a:solidFill>
                  <a:srgbClr val="231F20"/>
                </a:solidFill>
                <a:latin typeface="Montserrat-Medium"/>
                <a:cs typeface="Montserrat-Medium"/>
              </a:rPr>
              <a:t>the</a:t>
            </a:r>
            <a:r>
              <a:rPr sz="1400" spc="-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400" dirty="0">
                <a:solidFill>
                  <a:srgbClr val="231F20"/>
                </a:solidFill>
                <a:latin typeface="Montserrat-Medium"/>
                <a:cs typeface="Montserrat-Medium"/>
              </a:rPr>
              <a:t>tub</a:t>
            </a:r>
            <a:r>
              <a:rPr sz="1400" spc="-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400" dirty="0">
                <a:solidFill>
                  <a:srgbClr val="231F20"/>
                </a:solidFill>
                <a:latin typeface="Montserrat-Medium"/>
                <a:cs typeface="Montserrat-Medium"/>
              </a:rPr>
              <a:t>of</a:t>
            </a:r>
            <a:r>
              <a:rPr sz="1400" spc="-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coal, </a:t>
            </a:r>
            <a:r>
              <a:rPr sz="1400" dirty="0">
                <a:solidFill>
                  <a:srgbClr val="231F20"/>
                </a:solidFill>
                <a:latin typeface="Montserrat-Medium"/>
                <a:cs typeface="Montserrat-Medium"/>
              </a:rPr>
              <a:t>often</a:t>
            </a:r>
            <a:r>
              <a:rPr sz="14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400" dirty="0">
                <a:solidFill>
                  <a:srgbClr val="231F20"/>
                </a:solidFill>
                <a:latin typeface="Montserrat-Medium"/>
                <a:cs typeface="Montserrat-Medium"/>
              </a:rPr>
              <a:t>using</a:t>
            </a:r>
            <a:r>
              <a:rPr sz="14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400" dirty="0">
                <a:solidFill>
                  <a:srgbClr val="231F20"/>
                </a:solidFill>
                <a:latin typeface="Montserrat-Medium"/>
                <a:cs typeface="Montserrat-Medium"/>
              </a:rPr>
              <a:t>their</a:t>
            </a:r>
            <a:r>
              <a:rPr sz="14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 head.</a:t>
            </a:r>
            <a:endParaRPr sz="1400">
              <a:latin typeface="Montserrat-Medium"/>
              <a:cs typeface="Montserrat-Medium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0460" y="2495536"/>
            <a:ext cx="7082985" cy="3750458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87299" y="1901916"/>
            <a:ext cx="598424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dirty="0"/>
              <a:t>Age:</a:t>
            </a:r>
            <a:r>
              <a:rPr sz="2800" spc="-15" dirty="0"/>
              <a:t> </a:t>
            </a:r>
            <a:r>
              <a:rPr sz="2800" dirty="0"/>
              <a:t>older</a:t>
            </a:r>
            <a:r>
              <a:rPr sz="2800" spc="-10" dirty="0"/>
              <a:t> </a:t>
            </a:r>
            <a:r>
              <a:rPr sz="2800" dirty="0"/>
              <a:t>children</a:t>
            </a:r>
            <a:r>
              <a:rPr sz="2800" spc="-10" dirty="0"/>
              <a:t> </a:t>
            </a:r>
            <a:r>
              <a:rPr sz="2800" dirty="0"/>
              <a:t>(8</a:t>
            </a:r>
            <a:r>
              <a:rPr sz="2800" spc="-10" dirty="0"/>
              <a:t> upwards)</a:t>
            </a:r>
            <a:endParaRPr sz="2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919" y="696935"/>
            <a:ext cx="3194303" cy="73151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784900" y="2131290"/>
            <a:ext cx="182435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Age:</a:t>
            </a:r>
            <a:r>
              <a:rPr sz="3200" spc="-20" dirty="0"/>
              <a:t> </a:t>
            </a:r>
            <a:r>
              <a:rPr sz="3200" spc="-25" dirty="0"/>
              <a:t>14+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7784900" y="2822694"/>
            <a:ext cx="3362960" cy="233934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1400" b="1" spc="-10" dirty="0">
                <a:solidFill>
                  <a:srgbClr val="231F20"/>
                </a:solidFill>
                <a:latin typeface="Montserrat-ExtraBold"/>
                <a:cs typeface="Montserrat-ExtraBold"/>
              </a:rPr>
              <a:t>Conditions:</a:t>
            </a:r>
            <a:endParaRPr sz="1400">
              <a:latin typeface="Montserrat-ExtraBold"/>
              <a:cs typeface="Montserrat-ExtraBold"/>
            </a:endParaRPr>
          </a:p>
          <a:p>
            <a:pPr marL="12700" marR="5080">
              <a:lnSpc>
                <a:spcPct val="100000"/>
              </a:lnSpc>
              <a:spcBef>
                <a:spcPts val="285"/>
              </a:spcBef>
            </a:pPr>
            <a:r>
              <a:rPr sz="1400" spc="-20" dirty="0">
                <a:solidFill>
                  <a:srgbClr val="231F20"/>
                </a:solidFill>
                <a:latin typeface="Montserrat-Medium"/>
                <a:cs typeface="Montserrat-Medium"/>
              </a:rPr>
              <a:t>12-</a:t>
            </a:r>
            <a:r>
              <a:rPr sz="1400" dirty="0">
                <a:solidFill>
                  <a:srgbClr val="231F20"/>
                </a:solidFill>
                <a:latin typeface="Montserrat-Medium"/>
                <a:cs typeface="Montserrat-Medium"/>
              </a:rPr>
              <a:t>14</a:t>
            </a:r>
            <a:r>
              <a:rPr sz="1400" spc="-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400" dirty="0">
                <a:solidFill>
                  <a:srgbClr val="231F20"/>
                </a:solidFill>
                <a:latin typeface="Montserrat-Medium"/>
                <a:cs typeface="Montserrat-Medium"/>
              </a:rPr>
              <a:t>hour</a:t>
            </a:r>
            <a:r>
              <a:rPr sz="1400" spc="-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400" dirty="0">
                <a:solidFill>
                  <a:srgbClr val="231F20"/>
                </a:solidFill>
                <a:latin typeface="Montserrat-Medium"/>
                <a:cs typeface="Montserrat-Medium"/>
              </a:rPr>
              <a:t>shift, provided</a:t>
            </a:r>
            <a:r>
              <a:rPr sz="1400" spc="-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400" dirty="0">
                <a:solidFill>
                  <a:srgbClr val="231F20"/>
                </a:solidFill>
                <a:latin typeface="Montserrat-Medium"/>
                <a:cs typeface="Montserrat-Medium"/>
              </a:rPr>
              <a:t>with </a:t>
            </a:r>
            <a:r>
              <a:rPr sz="14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candle </a:t>
            </a:r>
            <a:r>
              <a:rPr sz="1400" dirty="0">
                <a:solidFill>
                  <a:srgbClr val="231F20"/>
                </a:solidFill>
                <a:latin typeface="Montserrat-Medium"/>
                <a:cs typeface="Montserrat-Medium"/>
              </a:rPr>
              <a:t>or</a:t>
            </a:r>
            <a:r>
              <a:rPr sz="14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400" dirty="0">
                <a:solidFill>
                  <a:srgbClr val="231F20"/>
                </a:solidFill>
                <a:latin typeface="Montserrat-Medium"/>
                <a:cs typeface="Montserrat-Medium"/>
              </a:rPr>
              <a:t>lamp</a:t>
            </a:r>
            <a:r>
              <a:rPr sz="1400" spc="-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400" dirty="0">
                <a:solidFill>
                  <a:srgbClr val="231F20"/>
                </a:solidFill>
                <a:latin typeface="Montserrat-Medium"/>
                <a:cs typeface="Montserrat-Medium"/>
              </a:rPr>
              <a:t>so</a:t>
            </a:r>
            <a:r>
              <a:rPr sz="1400" spc="-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400" dirty="0">
                <a:solidFill>
                  <a:srgbClr val="231F20"/>
                </a:solidFill>
                <a:latin typeface="Montserrat-Medium"/>
                <a:cs typeface="Montserrat-Medium"/>
              </a:rPr>
              <a:t>they</a:t>
            </a:r>
            <a:r>
              <a:rPr sz="1400" spc="-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400" dirty="0">
                <a:solidFill>
                  <a:srgbClr val="231F20"/>
                </a:solidFill>
                <a:latin typeface="Montserrat-Medium"/>
                <a:cs typeface="Montserrat-Medium"/>
              </a:rPr>
              <a:t>could</a:t>
            </a:r>
            <a:r>
              <a:rPr sz="1400" spc="-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400" dirty="0">
                <a:solidFill>
                  <a:srgbClr val="231F20"/>
                </a:solidFill>
                <a:latin typeface="Montserrat-Medium"/>
                <a:cs typeface="Montserrat-Medium"/>
              </a:rPr>
              <a:t>see</a:t>
            </a:r>
            <a:r>
              <a:rPr sz="1400" spc="-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400" dirty="0">
                <a:solidFill>
                  <a:srgbClr val="231F20"/>
                </a:solidFill>
                <a:latin typeface="Montserrat-Medium"/>
                <a:cs typeface="Montserrat-Medium"/>
              </a:rPr>
              <a:t>the </a:t>
            </a:r>
            <a:r>
              <a:rPr sz="1400" spc="-20" dirty="0">
                <a:solidFill>
                  <a:srgbClr val="231F20"/>
                </a:solidFill>
                <a:latin typeface="Montserrat-Medium"/>
                <a:cs typeface="Montserrat-Medium"/>
              </a:rPr>
              <a:t>coal.</a:t>
            </a:r>
            <a:endParaRPr sz="1400">
              <a:latin typeface="Montserrat-Medium"/>
              <a:cs typeface="Montserrat-Medium"/>
            </a:endParaRPr>
          </a:p>
          <a:p>
            <a:pPr marL="12700">
              <a:lnSpc>
                <a:spcPct val="100000"/>
              </a:lnSpc>
            </a:pPr>
            <a:r>
              <a:rPr sz="14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Worked</a:t>
            </a:r>
            <a:r>
              <a:rPr sz="1400" spc="-2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400" dirty="0">
                <a:solidFill>
                  <a:srgbClr val="231F20"/>
                </a:solidFill>
                <a:latin typeface="Montserrat-Medium"/>
                <a:cs typeface="Montserrat-Medium"/>
              </a:rPr>
              <a:t>at</a:t>
            </a:r>
            <a:r>
              <a:rPr sz="1400" spc="-2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400" dirty="0">
                <a:solidFill>
                  <a:srgbClr val="231F20"/>
                </a:solidFill>
                <a:latin typeface="Montserrat-Medium"/>
                <a:cs typeface="Montserrat-Medium"/>
              </a:rPr>
              <a:t>the</a:t>
            </a:r>
            <a:r>
              <a:rPr sz="1400" spc="-2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coalface.</a:t>
            </a:r>
            <a:endParaRPr sz="1400">
              <a:latin typeface="Montserrat-Medium"/>
              <a:cs typeface="Montserrat-Medium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800">
              <a:latin typeface="Montserrat-Medium"/>
              <a:cs typeface="Montserrat-Medium"/>
            </a:endParaRPr>
          </a:p>
          <a:p>
            <a:pPr marL="12700">
              <a:lnSpc>
                <a:spcPct val="100000"/>
              </a:lnSpc>
            </a:pPr>
            <a:r>
              <a:rPr sz="1400" b="1" spc="-10" dirty="0">
                <a:solidFill>
                  <a:srgbClr val="231F20"/>
                </a:solidFill>
                <a:latin typeface="Montserrat-ExtraBold"/>
                <a:cs typeface="Montserrat-ExtraBold"/>
              </a:rPr>
              <a:t>Description:</a:t>
            </a:r>
            <a:endParaRPr sz="1400">
              <a:latin typeface="Montserrat-ExtraBold"/>
              <a:cs typeface="Montserrat-ExtraBold"/>
            </a:endParaRPr>
          </a:p>
          <a:p>
            <a:pPr marL="12700" marR="306070">
              <a:lnSpc>
                <a:spcPct val="100000"/>
              </a:lnSpc>
              <a:spcBef>
                <a:spcPts val="285"/>
              </a:spcBef>
            </a:pPr>
            <a:r>
              <a:rPr sz="1400" dirty="0">
                <a:solidFill>
                  <a:srgbClr val="231F20"/>
                </a:solidFill>
                <a:latin typeface="Montserrat-Medium"/>
                <a:cs typeface="Montserrat-Medium"/>
              </a:rPr>
              <a:t>Use</a:t>
            </a:r>
            <a:r>
              <a:rPr sz="1400" spc="-2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400" dirty="0">
                <a:solidFill>
                  <a:srgbClr val="231F20"/>
                </a:solidFill>
                <a:latin typeface="Montserrat-Medium"/>
                <a:cs typeface="Montserrat-Medium"/>
              </a:rPr>
              <a:t>a</a:t>
            </a:r>
            <a:r>
              <a:rPr sz="14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 pick-</a:t>
            </a:r>
            <a:r>
              <a:rPr sz="1400" dirty="0">
                <a:solidFill>
                  <a:srgbClr val="231F20"/>
                </a:solidFill>
                <a:latin typeface="Montserrat-Medium"/>
                <a:cs typeface="Montserrat-Medium"/>
              </a:rPr>
              <a:t>axe</a:t>
            </a:r>
            <a:r>
              <a:rPr sz="14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400" dirty="0">
                <a:solidFill>
                  <a:srgbClr val="231F20"/>
                </a:solidFill>
                <a:latin typeface="Montserrat-Medium"/>
                <a:cs typeface="Montserrat-Medium"/>
              </a:rPr>
              <a:t>to</a:t>
            </a:r>
            <a:r>
              <a:rPr sz="14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400" dirty="0">
                <a:solidFill>
                  <a:srgbClr val="231F20"/>
                </a:solidFill>
                <a:latin typeface="Montserrat-Medium"/>
                <a:cs typeface="Montserrat-Medium"/>
              </a:rPr>
              <a:t>mine</a:t>
            </a:r>
            <a:r>
              <a:rPr sz="14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400" dirty="0">
                <a:solidFill>
                  <a:srgbClr val="231F20"/>
                </a:solidFill>
                <a:latin typeface="Montserrat-Medium"/>
                <a:cs typeface="Montserrat-Medium"/>
              </a:rPr>
              <a:t>coal</a:t>
            </a:r>
            <a:r>
              <a:rPr sz="14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400" dirty="0">
                <a:solidFill>
                  <a:srgbClr val="231F20"/>
                </a:solidFill>
                <a:latin typeface="Montserrat-Medium"/>
                <a:cs typeface="Montserrat-Medium"/>
              </a:rPr>
              <a:t>out</a:t>
            </a:r>
            <a:r>
              <a:rPr sz="14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400" spc="-25" dirty="0">
                <a:solidFill>
                  <a:srgbClr val="231F20"/>
                </a:solidFill>
                <a:latin typeface="Montserrat-Medium"/>
                <a:cs typeface="Montserrat-Medium"/>
              </a:rPr>
              <a:t>of </a:t>
            </a:r>
            <a:r>
              <a:rPr sz="1400" dirty="0">
                <a:solidFill>
                  <a:srgbClr val="231F20"/>
                </a:solidFill>
                <a:latin typeface="Montserrat-Medium"/>
                <a:cs typeface="Montserrat-Medium"/>
              </a:rPr>
              <a:t>the</a:t>
            </a:r>
            <a:r>
              <a:rPr sz="1400" spc="-3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400" dirty="0">
                <a:solidFill>
                  <a:srgbClr val="231F20"/>
                </a:solidFill>
                <a:latin typeface="Montserrat-Medium"/>
                <a:cs typeface="Montserrat-Medium"/>
              </a:rPr>
              <a:t>coalface.</a:t>
            </a:r>
            <a:r>
              <a:rPr sz="14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400" dirty="0">
                <a:solidFill>
                  <a:srgbClr val="231F20"/>
                </a:solidFill>
                <a:latin typeface="Montserrat-Medium"/>
                <a:cs typeface="Montserrat-Medium"/>
              </a:rPr>
              <a:t>Some</a:t>
            </a:r>
            <a:r>
              <a:rPr sz="14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400" dirty="0">
                <a:solidFill>
                  <a:srgbClr val="231F20"/>
                </a:solidFill>
                <a:latin typeface="Montserrat-Medium"/>
                <a:cs typeface="Montserrat-Medium"/>
              </a:rPr>
              <a:t>seams</a:t>
            </a:r>
            <a:r>
              <a:rPr sz="14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400" dirty="0">
                <a:solidFill>
                  <a:srgbClr val="231F20"/>
                </a:solidFill>
                <a:latin typeface="Montserrat-Medium"/>
                <a:cs typeface="Montserrat-Medium"/>
              </a:rPr>
              <a:t>of</a:t>
            </a:r>
            <a:r>
              <a:rPr sz="14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400" spc="-20" dirty="0">
                <a:solidFill>
                  <a:srgbClr val="231F20"/>
                </a:solidFill>
                <a:latin typeface="Montserrat-Medium"/>
                <a:cs typeface="Montserrat-Medium"/>
              </a:rPr>
              <a:t>coal </a:t>
            </a:r>
            <a:r>
              <a:rPr sz="1400" dirty="0">
                <a:solidFill>
                  <a:srgbClr val="231F20"/>
                </a:solidFill>
                <a:latin typeface="Montserrat-Medium"/>
                <a:cs typeface="Montserrat-Medium"/>
              </a:rPr>
              <a:t>could</a:t>
            </a:r>
            <a:r>
              <a:rPr sz="1400" spc="-2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400" dirty="0">
                <a:solidFill>
                  <a:srgbClr val="231F20"/>
                </a:solidFill>
                <a:latin typeface="Montserrat-Medium"/>
                <a:cs typeface="Montserrat-Medium"/>
              </a:rPr>
              <a:t>be</a:t>
            </a:r>
            <a:r>
              <a:rPr sz="14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400" dirty="0">
                <a:solidFill>
                  <a:srgbClr val="231F20"/>
                </a:solidFill>
                <a:latin typeface="Montserrat-Medium"/>
                <a:cs typeface="Montserrat-Medium"/>
              </a:rPr>
              <a:t>very</a:t>
            </a:r>
            <a:r>
              <a:rPr sz="14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400" dirty="0">
                <a:solidFill>
                  <a:srgbClr val="231F20"/>
                </a:solidFill>
                <a:latin typeface="Montserrat-Medium"/>
                <a:cs typeface="Montserrat-Medium"/>
              </a:rPr>
              <a:t>narrow</a:t>
            </a:r>
            <a:r>
              <a:rPr sz="14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400" dirty="0">
                <a:solidFill>
                  <a:srgbClr val="231F20"/>
                </a:solidFill>
                <a:latin typeface="Montserrat-Medium"/>
                <a:cs typeface="Montserrat-Medium"/>
              </a:rPr>
              <a:t>and</a:t>
            </a:r>
            <a:r>
              <a:rPr sz="14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400" dirty="0">
                <a:solidFill>
                  <a:srgbClr val="231F20"/>
                </a:solidFill>
                <a:latin typeface="Montserrat-Medium"/>
                <a:cs typeface="Montserrat-Medium"/>
              </a:rPr>
              <a:t>tight</a:t>
            </a:r>
            <a:r>
              <a:rPr sz="14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400" spc="-25" dirty="0">
                <a:solidFill>
                  <a:srgbClr val="231F20"/>
                </a:solidFill>
                <a:latin typeface="Montserrat-Medium"/>
                <a:cs typeface="Montserrat-Medium"/>
              </a:rPr>
              <a:t>to </a:t>
            </a:r>
            <a:r>
              <a:rPr sz="1400" dirty="0">
                <a:solidFill>
                  <a:srgbClr val="231F20"/>
                </a:solidFill>
                <a:latin typeface="Montserrat-Medium"/>
                <a:cs typeface="Montserrat-Medium"/>
              </a:rPr>
              <a:t>manoeuvre</a:t>
            </a:r>
            <a:r>
              <a:rPr sz="1400" spc="-2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400" spc="-25" dirty="0">
                <a:solidFill>
                  <a:srgbClr val="231F20"/>
                </a:solidFill>
                <a:latin typeface="Montserrat-Medium"/>
                <a:cs typeface="Montserrat-Medium"/>
              </a:rPr>
              <a:t>in.</a:t>
            </a:r>
            <a:endParaRPr sz="1400">
              <a:latin typeface="Montserrat-Medium"/>
              <a:cs typeface="Montserrat-Medium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731" y="1917014"/>
            <a:ext cx="6766556" cy="433798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871" y="715872"/>
            <a:ext cx="3950207" cy="73151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87299" y="2314289"/>
            <a:ext cx="164338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Age:</a:t>
            </a:r>
            <a:r>
              <a:rPr sz="3200" spc="-20" dirty="0"/>
              <a:t> </a:t>
            </a:r>
            <a:r>
              <a:rPr sz="3200" spc="-25" dirty="0"/>
              <a:t>8+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887299" y="3005693"/>
            <a:ext cx="6412230" cy="1771014"/>
          </a:xfrm>
          <a:prstGeom prst="rect">
            <a:avLst/>
          </a:prstGeom>
        </p:spPr>
        <p:txBody>
          <a:bodyPr vert="horz" wrap="square" lIns="0" tIns="4826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1400" b="1" spc="-10" dirty="0">
                <a:solidFill>
                  <a:srgbClr val="231F20"/>
                </a:solidFill>
                <a:latin typeface="Montserrat-ExtraBold"/>
                <a:cs typeface="Montserrat-ExtraBold"/>
              </a:rPr>
              <a:t>Conditions:</a:t>
            </a:r>
            <a:endParaRPr sz="1400">
              <a:latin typeface="Montserrat-ExtraBold"/>
              <a:cs typeface="Montserrat-ExtraBold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400" spc="-20" dirty="0">
                <a:solidFill>
                  <a:srgbClr val="231F20"/>
                </a:solidFill>
                <a:latin typeface="Montserrat-Medium"/>
                <a:cs typeface="Montserrat-Medium"/>
              </a:rPr>
              <a:t>12-</a:t>
            </a:r>
            <a:r>
              <a:rPr sz="1400" dirty="0">
                <a:solidFill>
                  <a:srgbClr val="231F20"/>
                </a:solidFill>
                <a:latin typeface="Montserrat-Medium"/>
                <a:cs typeface="Montserrat-Medium"/>
              </a:rPr>
              <a:t>14</a:t>
            </a:r>
            <a:r>
              <a:rPr sz="1400" spc="-2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400" dirty="0">
                <a:solidFill>
                  <a:srgbClr val="231F20"/>
                </a:solidFill>
                <a:latin typeface="Montserrat-Medium"/>
                <a:cs typeface="Montserrat-Medium"/>
              </a:rPr>
              <a:t>hour</a:t>
            </a:r>
            <a:r>
              <a:rPr sz="1400" spc="-2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400" dirty="0">
                <a:solidFill>
                  <a:srgbClr val="231F20"/>
                </a:solidFill>
                <a:latin typeface="Montserrat-Medium"/>
                <a:cs typeface="Montserrat-Medium"/>
              </a:rPr>
              <a:t>shift,</a:t>
            </a:r>
            <a:r>
              <a:rPr sz="14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400" dirty="0">
                <a:solidFill>
                  <a:srgbClr val="231F20"/>
                </a:solidFill>
                <a:latin typeface="Montserrat-Medium"/>
                <a:cs typeface="Montserrat-Medium"/>
              </a:rPr>
              <a:t>above</a:t>
            </a:r>
            <a:r>
              <a:rPr sz="1400" spc="-2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400" dirty="0">
                <a:solidFill>
                  <a:srgbClr val="231F20"/>
                </a:solidFill>
                <a:latin typeface="Montserrat-Medium"/>
                <a:cs typeface="Montserrat-Medium"/>
              </a:rPr>
              <a:t>ground,</a:t>
            </a:r>
            <a:r>
              <a:rPr sz="14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400" dirty="0">
                <a:solidFill>
                  <a:srgbClr val="231F20"/>
                </a:solidFill>
                <a:latin typeface="Montserrat-Medium"/>
                <a:cs typeface="Montserrat-Medium"/>
              </a:rPr>
              <a:t>dusty,</a:t>
            </a:r>
            <a:r>
              <a:rPr sz="1400" spc="-2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400" dirty="0">
                <a:solidFill>
                  <a:srgbClr val="231F20"/>
                </a:solidFill>
                <a:latin typeface="Montserrat-Medium"/>
                <a:cs typeface="Montserrat-Medium"/>
              </a:rPr>
              <a:t>dangerous</a:t>
            </a:r>
            <a:r>
              <a:rPr sz="14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400" spc="-20" dirty="0">
                <a:solidFill>
                  <a:srgbClr val="231F20"/>
                </a:solidFill>
                <a:latin typeface="Montserrat-Medium"/>
                <a:cs typeface="Montserrat-Medium"/>
              </a:rPr>
              <a:t>work</a:t>
            </a:r>
            <a:r>
              <a:rPr lang="en-GB" sz="1400" spc="-20" dirty="0">
                <a:solidFill>
                  <a:srgbClr val="231F20"/>
                </a:solidFill>
                <a:latin typeface="Montserrat-Medium"/>
                <a:cs typeface="Montserrat-Medium"/>
              </a:rPr>
              <a:t>.</a:t>
            </a:r>
            <a:endParaRPr sz="1400" dirty="0">
              <a:latin typeface="Montserrat-Medium"/>
              <a:cs typeface="Montserrat-Medium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800">
              <a:latin typeface="Montserrat-Medium"/>
              <a:cs typeface="Montserrat-Medium"/>
            </a:endParaRPr>
          </a:p>
          <a:p>
            <a:pPr marL="12700">
              <a:lnSpc>
                <a:spcPct val="100000"/>
              </a:lnSpc>
            </a:pPr>
            <a:r>
              <a:rPr sz="1400" b="1" spc="-10" dirty="0">
                <a:solidFill>
                  <a:srgbClr val="231F20"/>
                </a:solidFill>
                <a:latin typeface="Montserrat-ExtraBold"/>
                <a:cs typeface="Montserrat-ExtraBold"/>
              </a:rPr>
              <a:t>Description:</a:t>
            </a:r>
            <a:endParaRPr sz="1400">
              <a:latin typeface="Montserrat-ExtraBold"/>
              <a:cs typeface="Montserrat-ExtraBold"/>
            </a:endParaRPr>
          </a:p>
          <a:p>
            <a:pPr marL="12700" marR="1524000">
              <a:lnSpc>
                <a:spcPct val="116799"/>
              </a:lnSpc>
            </a:pPr>
            <a:r>
              <a:rPr sz="1400" dirty="0">
                <a:solidFill>
                  <a:srgbClr val="231F20"/>
                </a:solidFill>
                <a:latin typeface="Montserrat-Medium"/>
                <a:cs typeface="Montserrat-Medium"/>
              </a:rPr>
              <a:t>To</a:t>
            </a:r>
            <a:r>
              <a:rPr sz="14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400" dirty="0">
                <a:solidFill>
                  <a:srgbClr val="231F20"/>
                </a:solidFill>
                <a:latin typeface="Montserrat-Medium"/>
                <a:cs typeface="Montserrat-Medium"/>
              </a:rPr>
              <a:t>sort</a:t>
            </a:r>
            <a:r>
              <a:rPr sz="14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400" dirty="0">
                <a:solidFill>
                  <a:srgbClr val="231F20"/>
                </a:solidFill>
                <a:latin typeface="Montserrat-Medium"/>
                <a:cs typeface="Montserrat-Medium"/>
              </a:rPr>
              <a:t>coal</a:t>
            </a:r>
            <a:r>
              <a:rPr sz="14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400" dirty="0">
                <a:solidFill>
                  <a:srgbClr val="231F20"/>
                </a:solidFill>
                <a:latin typeface="Montserrat-Medium"/>
                <a:cs typeface="Montserrat-Medium"/>
              </a:rPr>
              <a:t>from</a:t>
            </a:r>
            <a:r>
              <a:rPr sz="14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400" dirty="0">
                <a:solidFill>
                  <a:srgbClr val="231F20"/>
                </a:solidFill>
                <a:latin typeface="Montserrat-Medium"/>
                <a:cs typeface="Montserrat-Medium"/>
              </a:rPr>
              <a:t>rock</a:t>
            </a:r>
            <a:r>
              <a:rPr sz="14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400" dirty="0">
                <a:solidFill>
                  <a:srgbClr val="231F20"/>
                </a:solidFill>
                <a:latin typeface="Montserrat-Medium"/>
                <a:cs typeface="Montserrat-Medium"/>
              </a:rPr>
              <a:t>and</a:t>
            </a:r>
            <a:r>
              <a:rPr sz="14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400" dirty="0">
                <a:solidFill>
                  <a:srgbClr val="231F20"/>
                </a:solidFill>
                <a:latin typeface="Montserrat-Medium"/>
                <a:cs typeface="Montserrat-Medium"/>
              </a:rPr>
              <a:t>slate</a:t>
            </a:r>
            <a:r>
              <a:rPr sz="14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400" dirty="0">
                <a:solidFill>
                  <a:srgbClr val="231F20"/>
                </a:solidFill>
                <a:latin typeface="Montserrat-Medium"/>
                <a:cs typeface="Montserrat-Medium"/>
              </a:rPr>
              <a:t>by</a:t>
            </a:r>
            <a:r>
              <a:rPr sz="14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400" dirty="0">
                <a:solidFill>
                  <a:srgbClr val="231F20"/>
                </a:solidFill>
                <a:latin typeface="Montserrat-Medium"/>
                <a:cs typeface="Montserrat-Medium"/>
              </a:rPr>
              <a:t>eyesight</a:t>
            </a:r>
            <a:r>
              <a:rPr sz="14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400" dirty="0">
                <a:solidFill>
                  <a:srgbClr val="231F20"/>
                </a:solidFill>
                <a:latin typeface="Montserrat-Medium"/>
                <a:cs typeface="Montserrat-Medium"/>
              </a:rPr>
              <a:t>and</a:t>
            </a:r>
            <a:r>
              <a:rPr sz="14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 hand. </a:t>
            </a:r>
            <a:r>
              <a:rPr sz="1400" dirty="0">
                <a:solidFill>
                  <a:srgbClr val="231F20"/>
                </a:solidFill>
                <a:latin typeface="Montserrat-Medium"/>
                <a:cs typeface="Montserrat-Medium"/>
              </a:rPr>
              <a:t>Then</a:t>
            </a:r>
            <a:r>
              <a:rPr sz="1400" spc="-2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400" dirty="0">
                <a:solidFill>
                  <a:srgbClr val="231F20"/>
                </a:solidFill>
                <a:latin typeface="Montserrat-Medium"/>
                <a:cs typeface="Montserrat-Medium"/>
              </a:rPr>
              <a:t>sort</a:t>
            </a:r>
            <a:r>
              <a:rPr sz="14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400" dirty="0">
                <a:solidFill>
                  <a:srgbClr val="231F20"/>
                </a:solidFill>
                <a:latin typeface="Montserrat-Medium"/>
                <a:cs typeface="Montserrat-Medium"/>
              </a:rPr>
              <a:t>coal</a:t>
            </a:r>
            <a:r>
              <a:rPr sz="14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400" dirty="0">
                <a:solidFill>
                  <a:srgbClr val="231F20"/>
                </a:solidFill>
                <a:latin typeface="Montserrat-Medium"/>
                <a:cs typeface="Montserrat-Medium"/>
              </a:rPr>
              <a:t>into</a:t>
            </a:r>
            <a:r>
              <a:rPr sz="1400" spc="-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size.</a:t>
            </a:r>
            <a:endParaRPr sz="1400">
              <a:latin typeface="Montserrat-Medium"/>
              <a:cs typeface="Montserrat-Medium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400" dirty="0">
                <a:solidFill>
                  <a:srgbClr val="231F20"/>
                </a:solidFill>
                <a:latin typeface="Montserrat-Medium"/>
                <a:cs typeface="Montserrat-Medium"/>
              </a:rPr>
              <a:t>Backbreaking</a:t>
            </a:r>
            <a:r>
              <a:rPr sz="1400" spc="-2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400" dirty="0">
                <a:solidFill>
                  <a:srgbClr val="231F20"/>
                </a:solidFill>
                <a:latin typeface="Montserrat-Medium"/>
                <a:cs typeface="Montserrat-Medium"/>
              </a:rPr>
              <a:t>work</a:t>
            </a:r>
            <a:r>
              <a:rPr sz="14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400" dirty="0">
                <a:solidFill>
                  <a:srgbClr val="231F20"/>
                </a:solidFill>
                <a:latin typeface="Montserrat-Medium"/>
                <a:cs typeface="Montserrat-Medium"/>
              </a:rPr>
              <a:t>using</a:t>
            </a:r>
            <a:r>
              <a:rPr sz="1400" spc="-2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400" dirty="0">
                <a:solidFill>
                  <a:srgbClr val="231F20"/>
                </a:solidFill>
                <a:latin typeface="Montserrat-Medium"/>
                <a:cs typeface="Montserrat-Medium"/>
              </a:rPr>
              <a:t>dangerous</a:t>
            </a:r>
            <a:r>
              <a:rPr sz="14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400" dirty="0">
                <a:solidFill>
                  <a:srgbClr val="231F20"/>
                </a:solidFill>
                <a:latin typeface="Montserrat-Medium"/>
                <a:cs typeface="Montserrat-Medium"/>
              </a:rPr>
              <a:t>machinery</a:t>
            </a:r>
            <a:r>
              <a:rPr sz="1400" spc="-2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400" dirty="0">
                <a:solidFill>
                  <a:srgbClr val="231F20"/>
                </a:solidFill>
                <a:latin typeface="Montserrat-Medium"/>
                <a:cs typeface="Montserrat-Medium"/>
              </a:rPr>
              <a:t>with</a:t>
            </a:r>
            <a:r>
              <a:rPr sz="14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400" dirty="0">
                <a:solidFill>
                  <a:srgbClr val="231F20"/>
                </a:solidFill>
                <a:latin typeface="Montserrat-Medium"/>
                <a:cs typeface="Montserrat-Medium"/>
              </a:rPr>
              <a:t>no</a:t>
            </a:r>
            <a:r>
              <a:rPr sz="1400" spc="-2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400" dirty="0">
                <a:solidFill>
                  <a:srgbClr val="231F20"/>
                </a:solidFill>
                <a:latin typeface="Montserrat-Medium"/>
                <a:cs typeface="Montserrat-Medium"/>
              </a:rPr>
              <a:t>safety</a:t>
            </a:r>
            <a:r>
              <a:rPr sz="14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guards.</a:t>
            </a:r>
            <a:endParaRPr sz="1400">
              <a:latin typeface="Montserrat-Medium"/>
              <a:cs typeface="Montserrat-Medium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5788" y="1356208"/>
            <a:ext cx="1709451" cy="421363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20975" marR="5080">
              <a:lnSpc>
                <a:spcPct val="105200"/>
              </a:lnSpc>
              <a:spcBef>
                <a:spcPts val="95"/>
              </a:spcBef>
              <a:tabLst>
                <a:tab pos="5493385" algn="l"/>
                <a:tab pos="6252845" algn="l"/>
                <a:tab pos="6398895" algn="l"/>
                <a:tab pos="7450455" algn="l"/>
                <a:tab pos="7470140" algn="l"/>
              </a:tabLst>
            </a:pPr>
            <a:r>
              <a:rPr spc="-10" dirty="0"/>
              <a:t>Arguments</a:t>
            </a:r>
            <a:r>
              <a:rPr dirty="0"/>
              <a:t>		</a:t>
            </a:r>
            <a:r>
              <a:rPr spc="-25" dirty="0"/>
              <a:t>for</a:t>
            </a:r>
            <a:r>
              <a:rPr dirty="0"/>
              <a:t>	</a:t>
            </a:r>
            <a:r>
              <a:rPr spc="-10" dirty="0"/>
              <a:t>children working</a:t>
            </a:r>
            <a:r>
              <a:rPr dirty="0"/>
              <a:t>	</a:t>
            </a:r>
            <a:r>
              <a:rPr spc="-25" dirty="0"/>
              <a:t>in</a:t>
            </a:r>
            <a:r>
              <a:rPr dirty="0"/>
              <a:t>	</a:t>
            </a:r>
            <a:r>
              <a:rPr spc="-25" dirty="0"/>
              <a:t>the</a:t>
            </a:r>
            <a:r>
              <a:rPr dirty="0"/>
              <a:t>		</a:t>
            </a:r>
            <a:r>
              <a:rPr spc="-10" dirty="0"/>
              <a:t>mines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4605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Money</a:t>
            </a:r>
          </a:p>
          <a:p>
            <a:pPr marL="1460500">
              <a:lnSpc>
                <a:spcPct val="100000"/>
              </a:lnSpc>
              <a:spcBef>
                <a:spcPts val="80"/>
              </a:spcBef>
            </a:pPr>
            <a:r>
              <a:rPr sz="1400" b="0" dirty="0">
                <a:latin typeface="Montserrat-Medium"/>
                <a:cs typeface="Montserrat-Medium"/>
              </a:rPr>
              <a:t>For</a:t>
            </a:r>
            <a:r>
              <a:rPr sz="1400" b="0" spc="-15" dirty="0">
                <a:latin typeface="Montserrat-Medium"/>
                <a:cs typeface="Montserrat-Medium"/>
              </a:rPr>
              <a:t> </a:t>
            </a:r>
            <a:r>
              <a:rPr sz="1400" b="0" dirty="0">
                <a:latin typeface="Montserrat-Medium"/>
                <a:cs typeface="Montserrat-Medium"/>
              </a:rPr>
              <a:t>mining</a:t>
            </a:r>
            <a:r>
              <a:rPr sz="1400" b="0" spc="-10" dirty="0">
                <a:latin typeface="Montserrat-Medium"/>
                <a:cs typeface="Montserrat-Medium"/>
              </a:rPr>
              <a:t> family</a:t>
            </a:r>
            <a:r>
              <a:rPr lang="en-GB" sz="1400" b="0" spc="-10" dirty="0">
                <a:latin typeface="Montserrat-Medium"/>
                <a:cs typeface="Montserrat-Medium"/>
              </a:rPr>
              <a:t>.</a:t>
            </a:r>
            <a:endParaRPr sz="1400" dirty="0">
              <a:latin typeface="Montserrat-Medium"/>
              <a:cs typeface="Montserrat-Medium"/>
            </a:endParaRPr>
          </a:p>
          <a:p>
            <a:pPr marL="1460500">
              <a:lnSpc>
                <a:spcPct val="100000"/>
              </a:lnSpc>
              <a:spcBef>
                <a:spcPts val="285"/>
              </a:spcBef>
            </a:pPr>
            <a:r>
              <a:rPr sz="1400" b="0" dirty="0">
                <a:latin typeface="Montserrat-Medium"/>
                <a:cs typeface="Montserrat-Medium"/>
              </a:rPr>
              <a:t>For</a:t>
            </a:r>
            <a:r>
              <a:rPr sz="1400" b="0" spc="-15" dirty="0">
                <a:latin typeface="Montserrat-Medium"/>
                <a:cs typeface="Montserrat-Medium"/>
              </a:rPr>
              <a:t> </a:t>
            </a:r>
            <a:r>
              <a:rPr sz="1400" b="0" dirty="0">
                <a:latin typeface="Montserrat-Medium"/>
                <a:cs typeface="Montserrat-Medium"/>
              </a:rPr>
              <a:t>mine</a:t>
            </a:r>
            <a:r>
              <a:rPr sz="1400" b="0" spc="-15" dirty="0">
                <a:latin typeface="Montserrat-Medium"/>
                <a:cs typeface="Montserrat-Medium"/>
              </a:rPr>
              <a:t> </a:t>
            </a:r>
            <a:r>
              <a:rPr sz="1400" b="0" dirty="0">
                <a:latin typeface="Montserrat-Medium"/>
                <a:cs typeface="Montserrat-Medium"/>
              </a:rPr>
              <a:t>owner</a:t>
            </a:r>
            <a:r>
              <a:rPr sz="1400" b="0" spc="-10" dirty="0">
                <a:latin typeface="Montserrat-Medium"/>
                <a:cs typeface="Montserrat-Medium"/>
              </a:rPr>
              <a:t> </a:t>
            </a:r>
            <a:r>
              <a:rPr sz="1400" b="0" dirty="0">
                <a:latin typeface="Montserrat-Medium"/>
                <a:cs typeface="Montserrat-Medium"/>
              </a:rPr>
              <a:t>who</a:t>
            </a:r>
            <a:r>
              <a:rPr sz="1400" b="0" spc="-15" dirty="0">
                <a:latin typeface="Montserrat-Medium"/>
                <a:cs typeface="Montserrat-Medium"/>
              </a:rPr>
              <a:t> </a:t>
            </a:r>
            <a:r>
              <a:rPr sz="1400" b="0" dirty="0">
                <a:latin typeface="Montserrat-Medium"/>
                <a:cs typeface="Montserrat-Medium"/>
              </a:rPr>
              <a:t>doesn’t</a:t>
            </a:r>
            <a:r>
              <a:rPr sz="1400" b="0" spc="-10" dirty="0">
                <a:latin typeface="Montserrat-Medium"/>
                <a:cs typeface="Montserrat-Medium"/>
              </a:rPr>
              <a:t> </a:t>
            </a:r>
            <a:r>
              <a:rPr sz="1400" b="0" dirty="0">
                <a:latin typeface="Montserrat-Medium"/>
                <a:cs typeface="Montserrat-Medium"/>
              </a:rPr>
              <a:t>need</a:t>
            </a:r>
            <a:r>
              <a:rPr sz="1400" b="0" spc="-15" dirty="0">
                <a:latin typeface="Montserrat-Medium"/>
                <a:cs typeface="Montserrat-Medium"/>
              </a:rPr>
              <a:t> </a:t>
            </a:r>
            <a:r>
              <a:rPr sz="1400" b="0" dirty="0">
                <a:latin typeface="Montserrat-Medium"/>
                <a:cs typeface="Montserrat-Medium"/>
              </a:rPr>
              <a:t>to</a:t>
            </a:r>
            <a:r>
              <a:rPr sz="1400" b="0" spc="-10" dirty="0">
                <a:latin typeface="Montserrat-Medium"/>
                <a:cs typeface="Montserrat-Medium"/>
              </a:rPr>
              <a:t> </a:t>
            </a:r>
            <a:r>
              <a:rPr sz="1400" b="0" dirty="0">
                <a:latin typeface="Montserrat-Medium"/>
                <a:cs typeface="Montserrat-Medium"/>
              </a:rPr>
              <a:t>pay</a:t>
            </a:r>
            <a:r>
              <a:rPr sz="1400" b="0" spc="-15" dirty="0">
                <a:latin typeface="Montserrat-Medium"/>
                <a:cs typeface="Montserrat-Medium"/>
              </a:rPr>
              <a:t> </a:t>
            </a:r>
            <a:r>
              <a:rPr sz="1400" b="0" dirty="0">
                <a:latin typeface="Montserrat-Medium"/>
                <a:cs typeface="Montserrat-Medium"/>
              </a:rPr>
              <a:t>high</a:t>
            </a:r>
            <a:r>
              <a:rPr sz="1400" b="0" spc="-10" dirty="0">
                <a:latin typeface="Montserrat-Medium"/>
                <a:cs typeface="Montserrat-Medium"/>
              </a:rPr>
              <a:t> </a:t>
            </a:r>
            <a:r>
              <a:rPr sz="1400" b="0" spc="-20" dirty="0">
                <a:latin typeface="Montserrat-Medium"/>
                <a:cs typeface="Montserrat-Medium"/>
              </a:rPr>
              <a:t>wage</a:t>
            </a:r>
            <a:r>
              <a:rPr lang="en-GB" sz="1400" b="0" spc="-20" dirty="0">
                <a:latin typeface="Montserrat-Medium"/>
                <a:cs typeface="Montserrat-Medium"/>
              </a:rPr>
              <a:t>.</a:t>
            </a:r>
            <a:endParaRPr sz="1400" dirty="0">
              <a:latin typeface="Montserrat-Medium"/>
              <a:cs typeface="Montserrat-Medium"/>
            </a:endParaRPr>
          </a:p>
          <a:p>
            <a:pPr marL="1447800">
              <a:lnSpc>
                <a:spcPct val="100000"/>
              </a:lnSpc>
              <a:spcBef>
                <a:spcPts val="10"/>
              </a:spcBef>
            </a:pPr>
            <a:endParaRPr sz="2000">
              <a:latin typeface="Montserrat-Medium"/>
              <a:cs typeface="Montserrat-Medium"/>
            </a:endParaRPr>
          </a:p>
          <a:p>
            <a:pPr marL="1460500">
              <a:lnSpc>
                <a:spcPct val="100000"/>
              </a:lnSpc>
            </a:pPr>
            <a:r>
              <a:rPr spc="-20" dirty="0"/>
              <a:t>Size</a:t>
            </a:r>
          </a:p>
          <a:p>
            <a:pPr marL="1460500">
              <a:lnSpc>
                <a:spcPct val="100000"/>
              </a:lnSpc>
              <a:spcBef>
                <a:spcPts val="85"/>
              </a:spcBef>
            </a:pPr>
            <a:r>
              <a:rPr sz="1400" b="0" dirty="0">
                <a:latin typeface="Montserrat-Medium"/>
                <a:cs typeface="Montserrat-Medium"/>
              </a:rPr>
              <a:t>Size</a:t>
            </a:r>
            <a:r>
              <a:rPr sz="1400" b="0" spc="-10" dirty="0">
                <a:latin typeface="Montserrat-Medium"/>
                <a:cs typeface="Montserrat-Medium"/>
              </a:rPr>
              <a:t> </a:t>
            </a:r>
            <a:r>
              <a:rPr sz="1400" b="0" dirty="0">
                <a:latin typeface="Montserrat-Medium"/>
                <a:cs typeface="Montserrat-Medium"/>
              </a:rPr>
              <a:t>of</a:t>
            </a:r>
            <a:r>
              <a:rPr sz="1400" b="0" spc="-10" dirty="0">
                <a:latin typeface="Montserrat-Medium"/>
                <a:cs typeface="Montserrat-Medium"/>
              </a:rPr>
              <a:t> </a:t>
            </a:r>
            <a:r>
              <a:rPr sz="1400" b="0" dirty="0">
                <a:latin typeface="Montserrat-Medium"/>
                <a:cs typeface="Montserrat-Medium"/>
              </a:rPr>
              <a:t>young</a:t>
            </a:r>
            <a:r>
              <a:rPr sz="1400" b="0" spc="-10" dirty="0">
                <a:latin typeface="Montserrat-Medium"/>
                <a:cs typeface="Montserrat-Medium"/>
              </a:rPr>
              <a:t> </a:t>
            </a:r>
            <a:r>
              <a:rPr sz="1400" b="0" dirty="0">
                <a:latin typeface="Montserrat-Medium"/>
                <a:cs typeface="Montserrat-Medium"/>
              </a:rPr>
              <a:t>children</a:t>
            </a:r>
            <a:r>
              <a:rPr sz="1400" b="0" spc="-10" dirty="0">
                <a:latin typeface="Montserrat-Medium"/>
                <a:cs typeface="Montserrat-Medium"/>
              </a:rPr>
              <a:t> </a:t>
            </a:r>
            <a:r>
              <a:rPr sz="1400" b="0" dirty="0">
                <a:latin typeface="Montserrat-Medium"/>
                <a:cs typeface="Montserrat-Medium"/>
              </a:rPr>
              <a:t>means</a:t>
            </a:r>
            <a:r>
              <a:rPr sz="1400" b="0" spc="-10" dirty="0">
                <a:latin typeface="Montserrat-Medium"/>
                <a:cs typeface="Montserrat-Medium"/>
              </a:rPr>
              <a:t> </a:t>
            </a:r>
            <a:r>
              <a:rPr sz="1400" b="0" dirty="0">
                <a:latin typeface="Montserrat-Medium"/>
                <a:cs typeface="Montserrat-Medium"/>
              </a:rPr>
              <a:t>they</a:t>
            </a:r>
            <a:r>
              <a:rPr sz="1400" b="0" spc="-10" dirty="0">
                <a:latin typeface="Montserrat-Medium"/>
                <a:cs typeface="Montserrat-Medium"/>
              </a:rPr>
              <a:t> </a:t>
            </a:r>
            <a:r>
              <a:rPr sz="1400" b="0" dirty="0">
                <a:latin typeface="Montserrat-Medium"/>
                <a:cs typeface="Montserrat-Medium"/>
              </a:rPr>
              <a:t>can</a:t>
            </a:r>
            <a:r>
              <a:rPr sz="1400" b="0" spc="-10" dirty="0">
                <a:latin typeface="Montserrat-Medium"/>
                <a:cs typeface="Montserrat-Medium"/>
              </a:rPr>
              <a:t> </a:t>
            </a:r>
            <a:r>
              <a:rPr sz="1400" b="0" dirty="0">
                <a:latin typeface="Montserrat-Medium"/>
                <a:cs typeface="Montserrat-Medium"/>
              </a:rPr>
              <a:t>do</a:t>
            </a:r>
            <a:r>
              <a:rPr sz="1400" b="0" spc="-10" dirty="0">
                <a:latin typeface="Montserrat-Medium"/>
                <a:cs typeface="Montserrat-Medium"/>
              </a:rPr>
              <a:t> </a:t>
            </a:r>
            <a:r>
              <a:rPr sz="1400" b="0" dirty="0">
                <a:latin typeface="Montserrat-Medium"/>
                <a:cs typeface="Montserrat-Medium"/>
              </a:rPr>
              <a:t>jobs</a:t>
            </a:r>
            <a:r>
              <a:rPr sz="1400" b="0" spc="-10" dirty="0">
                <a:latin typeface="Montserrat-Medium"/>
                <a:cs typeface="Montserrat-Medium"/>
              </a:rPr>
              <a:t> </a:t>
            </a:r>
            <a:r>
              <a:rPr sz="1400" b="0" dirty="0">
                <a:latin typeface="Montserrat-Medium"/>
                <a:cs typeface="Montserrat-Medium"/>
              </a:rPr>
              <a:t>adults</a:t>
            </a:r>
            <a:r>
              <a:rPr sz="1400" b="0" spc="-10" dirty="0">
                <a:latin typeface="Montserrat-Medium"/>
                <a:cs typeface="Montserrat-Medium"/>
              </a:rPr>
              <a:t> </a:t>
            </a:r>
            <a:r>
              <a:rPr sz="1400" b="0" dirty="0">
                <a:latin typeface="Montserrat-Medium"/>
                <a:cs typeface="Montserrat-Medium"/>
              </a:rPr>
              <a:t>are</a:t>
            </a:r>
            <a:r>
              <a:rPr sz="1400" b="0" spc="-10" dirty="0">
                <a:latin typeface="Montserrat-Medium"/>
                <a:cs typeface="Montserrat-Medium"/>
              </a:rPr>
              <a:t> </a:t>
            </a:r>
            <a:r>
              <a:rPr sz="1400" b="0" dirty="0">
                <a:latin typeface="Montserrat-Medium"/>
                <a:cs typeface="Montserrat-Medium"/>
              </a:rPr>
              <a:t>unable</a:t>
            </a:r>
            <a:r>
              <a:rPr sz="1400" b="0" spc="-5" dirty="0">
                <a:latin typeface="Montserrat-Medium"/>
                <a:cs typeface="Montserrat-Medium"/>
              </a:rPr>
              <a:t> </a:t>
            </a:r>
            <a:r>
              <a:rPr sz="1400" b="0" spc="-25" dirty="0">
                <a:latin typeface="Montserrat-Medium"/>
                <a:cs typeface="Montserrat-Medium"/>
              </a:rPr>
              <a:t>to</a:t>
            </a:r>
            <a:r>
              <a:rPr lang="en-GB" sz="1400" b="0" spc="-25" dirty="0">
                <a:latin typeface="Montserrat-Medium"/>
                <a:cs typeface="Montserrat-Medium"/>
              </a:rPr>
              <a:t>.</a:t>
            </a:r>
            <a:endParaRPr sz="1400" dirty="0">
              <a:latin typeface="Montserrat-Medium"/>
              <a:cs typeface="Montserrat-Medium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420" y="2518270"/>
            <a:ext cx="1581062" cy="340807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7299" y="2917794"/>
            <a:ext cx="3015615" cy="2366645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266700" marR="5080" indent="-254000">
              <a:lnSpc>
                <a:spcPct val="100000"/>
              </a:lnSpc>
              <a:spcBef>
                <a:spcPts val="100"/>
              </a:spcBef>
              <a:buAutoNum type="arabicPlain"/>
              <a:tabLst>
                <a:tab pos="266065" algn="l"/>
                <a:tab pos="266700" algn="l"/>
              </a:tabLst>
            </a:pPr>
            <a:r>
              <a:rPr sz="1600" b="1" dirty="0">
                <a:solidFill>
                  <a:srgbClr val="231F20"/>
                </a:solidFill>
                <a:latin typeface="Montserrat-ExtraBold"/>
                <a:cs typeface="Montserrat-ExtraBold"/>
              </a:rPr>
              <a:t>Children</a:t>
            </a:r>
            <a:r>
              <a:rPr sz="1600" b="1" spc="-10" dirty="0">
                <a:solidFill>
                  <a:srgbClr val="231F20"/>
                </a:solidFill>
                <a:latin typeface="Montserrat-ExtraBold"/>
                <a:cs typeface="Montserrat-ExtraBold"/>
              </a:rPr>
              <a:t> </a:t>
            </a:r>
            <a:r>
              <a:rPr sz="1600" b="1" dirty="0">
                <a:solidFill>
                  <a:srgbClr val="231F20"/>
                </a:solidFill>
                <a:latin typeface="Montserrat-ExtraBold"/>
                <a:cs typeface="Montserrat-ExtraBold"/>
              </a:rPr>
              <a:t>as</a:t>
            </a:r>
            <a:r>
              <a:rPr sz="1600" b="1" spc="-5" dirty="0">
                <a:solidFill>
                  <a:srgbClr val="231F20"/>
                </a:solidFill>
                <a:latin typeface="Montserrat-ExtraBold"/>
                <a:cs typeface="Montserrat-ExtraBold"/>
              </a:rPr>
              <a:t> </a:t>
            </a:r>
            <a:r>
              <a:rPr sz="1600" b="1" dirty="0">
                <a:solidFill>
                  <a:srgbClr val="231F20"/>
                </a:solidFill>
                <a:latin typeface="Montserrat-ExtraBold"/>
                <a:cs typeface="Montserrat-ExtraBold"/>
              </a:rPr>
              <a:t>young</a:t>
            </a:r>
            <a:r>
              <a:rPr sz="1600" b="1" spc="-10" dirty="0">
                <a:solidFill>
                  <a:srgbClr val="231F20"/>
                </a:solidFill>
                <a:latin typeface="Montserrat-ExtraBold"/>
                <a:cs typeface="Montserrat-ExtraBold"/>
              </a:rPr>
              <a:t> </a:t>
            </a:r>
            <a:r>
              <a:rPr sz="1600" b="1" dirty="0">
                <a:solidFill>
                  <a:srgbClr val="231F20"/>
                </a:solidFill>
                <a:latin typeface="Montserrat-ExtraBold"/>
                <a:cs typeface="Montserrat-ExtraBold"/>
              </a:rPr>
              <a:t>as</a:t>
            </a:r>
            <a:r>
              <a:rPr sz="1600" b="1" spc="-5" dirty="0">
                <a:solidFill>
                  <a:srgbClr val="231F20"/>
                </a:solidFill>
                <a:latin typeface="Montserrat-ExtraBold"/>
                <a:cs typeface="Montserrat-ExtraBold"/>
              </a:rPr>
              <a:t> </a:t>
            </a:r>
            <a:r>
              <a:rPr sz="1600" b="1" spc="-20" dirty="0">
                <a:solidFill>
                  <a:srgbClr val="231F20"/>
                </a:solidFill>
                <a:latin typeface="Montserrat-ExtraBold"/>
                <a:cs typeface="Montserrat-ExtraBold"/>
              </a:rPr>
              <a:t>five </a:t>
            </a:r>
            <a:r>
              <a:rPr sz="1600" b="1" dirty="0">
                <a:solidFill>
                  <a:srgbClr val="231F20"/>
                </a:solidFill>
                <a:latin typeface="Montserrat-ExtraBold"/>
                <a:cs typeface="Montserrat-ExtraBold"/>
              </a:rPr>
              <a:t>expected</a:t>
            </a:r>
            <a:r>
              <a:rPr sz="1600" b="1" spc="-40" dirty="0">
                <a:solidFill>
                  <a:srgbClr val="231F20"/>
                </a:solidFill>
                <a:latin typeface="Montserrat-ExtraBold"/>
                <a:cs typeface="Montserrat-ExtraBold"/>
              </a:rPr>
              <a:t> </a:t>
            </a:r>
            <a:r>
              <a:rPr sz="1600" b="1" dirty="0">
                <a:solidFill>
                  <a:srgbClr val="231F20"/>
                </a:solidFill>
                <a:latin typeface="Montserrat-ExtraBold"/>
                <a:cs typeface="Montserrat-ExtraBold"/>
              </a:rPr>
              <a:t>to</a:t>
            </a:r>
            <a:r>
              <a:rPr sz="1600" b="1" spc="-35" dirty="0">
                <a:solidFill>
                  <a:srgbClr val="231F20"/>
                </a:solidFill>
                <a:latin typeface="Montserrat-ExtraBold"/>
                <a:cs typeface="Montserrat-ExtraBold"/>
              </a:rPr>
              <a:t> </a:t>
            </a:r>
            <a:r>
              <a:rPr sz="1600" b="1" spc="-20" dirty="0">
                <a:solidFill>
                  <a:srgbClr val="231F20"/>
                </a:solidFill>
                <a:latin typeface="Montserrat-ExtraBold"/>
                <a:cs typeface="Montserrat-ExtraBold"/>
              </a:rPr>
              <a:t>work</a:t>
            </a:r>
            <a:endParaRPr sz="1600">
              <a:latin typeface="Montserrat-ExtraBold"/>
              <a:cs typeface="Montserrat-ExtraBold"/>
            </a:endParaRPr>
          </a:p>
          <a:p>
            <a:pPr marL="266700" indent="-254000">
              <a:lnSpc>
                <a:spcPct val="100000"/>
              </a:lnSpc>
              <a:spcBef>
                <a:spcPts val="1645"/>
              </a:spcBef>
              <a:buAutoNum type="arabicPlain"/>
              <a:tabLst>
                <a:tab pos="266065" algn="l"/>
                <a:tab pos="266700" algn="l"/>
              </a:tabLst>
            </a:pPr>
            <a:r>
              <a:rPr sz="1600" b="1" dirty="0">
                <a:solidFill>
                  <a:srgbClr val="231F20"/>
                </a:solidFill>
                <a:latin typeface="Montserrat-ExtraBold"/>
                <a:cs typeface="Montserrat-ExtraBold"/>
              </a:rPr>
              <a:t>Working</a:t>
            </a:r>
            <a:r>
              <a:rPr sz="1600" b="1" spc="-90" dirty="0">
                <a:solidFill>
                  <a:srgbClr val="231F20"/>
                </a:solidFill>
                <a:latin typeface="Montserrat-ExtraBold"/>
                <a:cs typeface="Montserrat-ExtraBold"/>
              </a:rPr>
              <a:t> </a:t>
            </a:r>
            <a:r>
              <a:rPr sz="1600" b="1" spc="-10" dirty="0">
                <a:solidFill>
                  <a:srgbClr val="231F20"/>
                </a:solidFill>
                <a:latin typeface="Montserrat-ExtraBold"/>
                <a:cs typeface="Montserrat-ExtraBold"/>
              </a:rPr>
              <a:t>conditions</a:t>
            </a:r>
            <a:endParaRPr sz="1600">
              <a:latin typeface="Montserrat-ExtraBold"/>
              <a:cs typeface="Montserrat-ExtraBold"/>
            </a:endParaRPr>
          </a:p>
          <a:p>
            <a:pPr marL="266700" marR="1471295">
              <a:lnSpc>
                <a:spcPct val="129500"/>
              </a:lnSpc>
            </a:pPr>
            <a:r>
              <a:rPr sz="1600" dirty="0">
                <a:solidFill>
                  <a:srgbClr val="231F20"/>
                </a:solidFill>
                <a:latin typeface="Montserrat-Medium"/>
                <a:cs typeface="Montserrat-Medium"/>
              </a:rPr>
              <a:t>Lack</a:t>
            </a:r>
            <a:r>
              <a:rPr sz="16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600" dirty="0">
                <a:solidFill>
                  <a:srgbClr val="231F20"/>
                </a:solidFill>
                <a:latin typeface="Montserrat-Medium"/>
                <a:cs typeface="Montserrat-Medium"/>
              </a:rPr>
              <a:t>of</a:t>
            </a:r>
            <a:r>
              <a:rPr sz="1600" spc="-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6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light </a:t>
            </a:r>
            <a:r>
              <a:rPr sz="1600" dirty="0">
                <a:solidFill>
                  <a:srgbClr val="231F20"/>
                </a:solidFill>
                <a:latin typeface="Montserrat-Medium"/>
                <a:cs typeface="Montserrat-Medium"/>
              </a:rPr>
              <a:t>Long</a:t>
            </a:r>
            <a:r>
              <a:rPr sz="16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6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hours</a:t>
            </a:r>
            <a:endParaRPr sz="1600">
              <a:latin typeface="Montserrat-Medium"/>
              <a:cs typeface="Montserrat-Medium"/>
            </a:endParaRPr>
          </a:p>
          <a:p>
            <a:pPr marL="266700">
              <a:lnSpc>
                <a:spcPct val="100000"/>
              </a:lnSpc>
              <a:spcBef>
                <a:spcPts val="565"/>
              </a:spcBef>
            </a:pPr>
            <a:r>
              <a:rPr sz="1600" dirty="0">
                <a:solidFill>
                  <a:srgbClr val="231F20"/>
                </a:solidFill>
                <a:latin typeface="Montserrat-Medium"/>
                <a:cs typeface="Montserrat-Medium"/>
              </a:rPr>
              <a:t>Monotonous</a:t>
            </a:r>
            <a:r>
              <a:rPr sz="1600" spc="-3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600" spc="-20" dirty="0">
                <a:solidFill>
                  <a:srgbClr val="231F20"/>
                </a:solidFill>
                <a:latin typeface="Montserrat-Medium"/>
                <a:cs typeface="Montserrat-Medium"/>
              </a:rPr>
              <a:t>work</a:t>
            </a:r>
            <a:r>
              <a:rPr lang="en-GB" sz="1600" spc="-20" dirty="0">
                <a:solidFill>
                  <a:srgbClr val="231F20"/>
                </a:solidFill>
                <a:latin typeface="Montserrat-Medium"/>
                <a:cs typeface="Montserrat-Medium"/>
              </a:rPr>
              <a:t>.</a:t>
            </a:r>
            <a:endParaRPr sz="1600" dirty="0">
              <a:latin typeface="Montserrat-Medium"/>
              <a:cs typeface="Montserrat-Medium"/>
            </a:endParaRPr>
          </a:p>
          <a:p>
            <a:pPr marL="266700" indent="-254000">
              <a:lnSpc>
                <a:spcPct val="100000"/>
              </a:lnSpc>
              <a:spcBef>
                <a:spcPts val="1650"/>
              </a:spcBef>
              <a:buAutoNum type="arabicPlain" startAt="3"/>
              <a:tabLst>
                <a:tab pos="266065" algn="l"/>
                <a:tab pos="266700" algn="l"/>
              </a:tabLst>
            </a:pPr>
            <a:r>
              <a:rPr sz="1600" b="1" dirty="0">
                <a:solidFill>
                  <a:srgbClr val="231F20"/>
                </a:solidFill>
                <a:latin typeface="Montserrat-ExtraBold"/>
                <a:cs typeface="Montserrat-ExtraBold"/>
              </a:rPr>
              <a:t>Low</a:t>
            </a:r>
            <a:r>
              <a:rPr sz="1600" b="1" spc="-30" dirty="0">
                <a:solidFill>
                  <a:srgbClr val="231F20"/>
                </a:solidFill>
                <a:latin typeface="Montserrat-ExtraBold"/>
                <a:cs typeface="Montserrat-ExtraBold"/>
              </a:rPr>
              <a:t> </a:t>
            </a:r>
            <a:r>
              <a:rPr sz="1600" b="1" spc="-25" dirty="0">
                <a:solidFill>
                  <a:srgbClr val="231F20"/>
                </a:solidFill>
                <a:latin typeface="Montserrat-ExtraBold"/>
                <a:cs typeface="Montserrat-ExtraBold"/>
              </a:rPr>
              <a:t>pay</a:t>
            </a:r>
            <a:endParaRPr sz="1600">
              <a:latin typeface="Montserrat-ExtraBold"/>
              <a:cs typeface="Montserrat-ExtraBol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79848" y="2917388"/>
            <a:ext cx="3610610" cy="1913889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266700" indent="-254000">
              <a:lnSpc>
                <a:spcPct val="100000"/>
              </a:lnSpc>
              <a:spcBef>
                <a:spcPts val="100"/>
              </a:spcBef>
              <a:buAutoNum type="arabicPlain" startAt="4"/>
              <a:tabLst>
                <a:tab pos="266700" algn="l"/>
              </a:tabLst>
            </a:pPr>
            <a:r>
              <a:rPr sz="1600" b="1" dirty="0">
                <a:solidFill>
                  <a:srgbClr val="231F20"/>
                </a:solidFill>
                <a:latin typeface="Montserrat-ExtraBold"/>
                <a:cs typeface="Montserrat-ExtraBold"/>
              </a:rPr>
              <a:t>Lack</a:t>
            </a:r>
            <a:r>
              <a:rPr sz="1600" b="1" spc="5" dirty="0">
                <a:solidFill>
                  <a:srgbClr val="231F20"/>
                </a:solidFill>
                <a:latin typeface="Montserrat-ExtraBold"/>
                <a:cs typeface="Montserrat-ExtraBold"/>
              </a:rPr>
              <a:t> </a:t>
            </a:r>
            <a:r>
              <a:rPr sz="1600" b="1" dirty="0">
                <a:solidFill>
                  <a:srgbClr val="231F20"/>
                </a:solidFill>
                <a:latin typeface="Montserrat-ExtraBold"/>
                <a:cs typeface="Montserrat-ExtraBold"/>
              </a:rPr>
              <a:t>of</a:t>
            </a:r>
            <a:r>
              <a:rPr sz="1600" b="1" spc="10" dirty="0">
                <a:solidFill>
                  <a:srgbClr val="231F20"/>
                </a:solidFill>
                <a:latin typeface="Montserrat-ExtraBold"/>
                <a:cs typeface="Montserrat-ExtraBold"/>
              </a:rPr>
              <a:t> </a:t>
            </a:r>
            <a:r>
              <a:rPr sz="1600" b="1" spc="-10" dirty="0">
                <a:solidFill>
                  <a:srgbClr val="231F20"/>
                </a:solidFill>
                <a:latin typeface="Montserrat-ExtraBold"/>
                <a:cs typeface="Montserrat-ExtraBold"/>
              </a:rPr>
              <a:t>schooling</a:t>
            </a:r>
            <a:endParaRPr sz="1600">
              <a:latin typeface="Montserrat-ExtraBold"/>
              <a:cs typeface="Montserrat-ExtraBold"/>
            </a:endParaRPr>
          </a:p>
          <a:p>
            <a:pPr marL="266700" indent="-254000">
              <a:lnSpc>
                <a:spcPct val="100000"/>
              </a:lnSpc>
              <a:spcBef>
                <a:spcPts val="1645"/>
              </a:spcBef>
              <a:buAutoNum type="arabicPlain" startAt="4"/>
              <a:tabLst>
                <a:tab pos="266065" algn="l"/>
                <a:tab pos="266700" algn="l"/>
              </a:tabLst>
            </a:pPr>
            <a:r>
              <a:rPr sz="1600" b="1" spc="-10" dirty="0">
                <a:solidFill>
                  <a:srgbClr val="231F20"/>
                </a:solidFill>
                <a:latin typeface="Montserrat-ExtraBold"/>
                <a:cs typeface="Montserrat-ExtraBold"/>
              </a:rPr>
              <a:t>Health</a:t>
            </a:r>
            <a:endParaRPr sz="1600">
              <a:latin typeface="Montserrat-ExtraBold"/>
              <a:cs typeface="Montserrat-ExtraBold"/>
            </a:endParaRPr>
          </a:p>
          <a:p>
            <a:pPr marL="266700">
              <a:lnSpc>
                <a:spcPct val="100000"/>
              </a:lnSpc>
              <a:spcBef>
                <a:spcPts val="565"/>
              </a:spcBef>
            </a:pPr>
            <a:r>
              <a:rPr sz="16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Lungs</a:t>
            </a:r>
            <a:r>
              <a:rPr lang="en-GB" sz="16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.</a:t>
            </a:r>
            <a:endParaRPr sz="1600">
              <a:latin typeface="Montserrat-Medium"/>
              <a:cs typeface="Montserrat-Medium"/>
            </a:endParaRPr>
          </a:p>
          <a:p>
            <a:pPr marL="266700" marR="680720">
              <a:lnSpc>
                <a:spcPct val="100000"/>
              </a:lnSpc>
              <a:spcBef>
                <a:spcPts val="570"/>
              </a:spcBef>
            </a:pPr>
            <a:r>
              <a:rPr sz="1600" dirty="0">
                <a:solidFill>
                  <a:srgbClr val="231F20"/>
                </a:solidFill>
                <a:latin typeface="Montserrat-Medium"/>
                <a:cs typeface="Montserrat-Medium"/>
              </a:rPr>
              <a:t>Deformities</a:t>
            </a:r>
            <a:r>
              <a:rPr sz="1600" spc="-3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600" dirty="0">
                <a:solidFill>
                  <a:srgbClr val="231F20"/>
                </a:solidFill>
                <a:latin typeface="Montserrat-Medium"/>
                <a:cs typeface="Montserrat-Medium"/>
              </a:rPr>
              <a:t>as</a:t>
            </a:r>
            <a:r>
              <a:rPr sz="1600" spc="-2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600" dirty="0">
                <a:solidFill>
                  <a:srgbClr val="231F20"/>
                </a:solidFill>
                <a:latin typeface="Montserrat-Medium"/>
                <a:cs typeface="Montserrat-Medium"/>
              </a:rPr>
              <a:t>grow</a:t>
            </a:r>
            <a:r>
              <a:rPr sz="1600" spc="-2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600" dirty="0">
                <a:solidFill>
                  <a:srgbClr val="231F20"/>
                </a:solidFill>
                <a:latin typeface="Montserrat-Medium"/>
                <a:cs typeface="Montserrat-Medium"/>
              </a:rPr>
              <a:t>up</a:t>
            </a:r>
            <a:r>
              <a:rPr sz="1600" spc="-1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600" spc="-25" dirty="0">
                <a:solidFill>
                  <a:srgbClr val="231F20"/>
                </a:solidFill>
                <a:latin typeface="Montserrat-Medium"/>
                <a:cs typeface="Montserrat-Medium"/>
              </a:rPr>
              <a:t>in </a:t>
            </a:r>
            <a:r>
              <a:rPr sz="1600" dirty="0">
                <a:solidFill>
                  <a:srgbClr val="231F20"/>
                </a:solidFill>
                <a:latin typeface="Montserrat-Medium"/>
                <a:cs typeface="Montserrat-Medium"/>
              </a:rPr>
              <a:t>cramped</a:t>
            </a:r>
            <a:r>
              <a:rPr sz="1600" spc="-2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6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conditions</a:t>
            </a:r>
            <a:r>
              <a:rPr lang="en-GB" sz="16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.</a:t>
            </a:r>
            <a:endParaRPr sz="1600">
              <a:latin typeface="Montserrat-Medium"/>
              <a:cs typeface="Montserrat-Medium"/>
            </a:endParaRPr>
          </a:p>
          <a:p>
            <a:pPr marL="266700">
              <a:lnSpc>
                <a:spcPct val="100000"/>
              </a:lnSpc>
              <a:spcBef>
                <a:spcPts val="565"/>
              </a:spcBef>
            </a:pPr>
            <a:r>
              <a:rPr sz="1600" dirty="0">
                <a:solidFill>
                  <a:srgbClr val="231F20"/>
                </a:solidFill>
                <a:latin typeface="Montserrat-Medium"/>
                <a:cs typeface="Montserrat-Medium"/>
              </a:rPr>
              <a:t>Average</a:t>
            </a:r>
            <a:r>
              <a:rPr sz="1600" spc="-3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600" dirty="0">
                <a:solidFill>
                  <a:srgbClr val="231F20"/>
                </a:solidFill>
                <a:latin typeface="Montserrat-Medium"/>
                <a:cs typeface="Montserrat-Medium"/>
              </a:rPr>
              <a:t>life</a:t>
            </a:r>
            <a:r>
              <a:rPr sz="1600" spc="-3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600" dirty="0">
                <a:solidFill>
                  <a:srgbClr val="231F20"/>
                </a:solidFill>
                <a:latin typeface="Montserrat-Medium"/>
                <a:cs typeface="Montserrat-Medium"/>
              </a:rPr>
              <a:t>expectancy</a:t>
            </a:r>
            <a:r>
              <a:rPr sz="1600" spc="-35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600" dirty="0">
                <a:solidFill>
                  <a:srgbClr val="231F20"/>
                </a:solidFill>
                <a:latin typeface="Montserrat-Medium"/>
                <a:cs typeface="Montserrat-Medium"/>
              </a:rPr>
              <a:t>25</a:t>
            </a:r>
            <a:r>
              <a:rPr sz="1600" spc="-30" dirty="0">
                <a:solidFill>
                  <a:srgbClr val="231F20"/>
                </a:solidFill>
                <a:latin typeface="Montserrat-Medium"/>
                <a:cs typeface="Montserrat-Medium"/>
              </a:rPr>
              <a:t> </a:t>
            </a:r>
            <a:r>
              <a:rPr sz="16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years</a:t>
            </a:r>
            <a:r>
              <a:rPr lang="en-GB" sz="1600" spc="-10" dirty="0">
                <a:solidFill>
                  <a:srgbClr val="231F20"/>
                </a:solidFill>
                <a:latin typeface="Montserrat-Medium"/>
                <a:cs typeface="Montserrat-Medium"/>
              </a:rPr>
              <a:t>.</a:t>
            </a:r>
            <a:endParaRPr sz="1600" dirty="0">
              <a:latin typeface="Montserrat-Medium"/>
              <a:cs typeface="Montserrat-Medium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2629" y="2329879"/>
            <a:ext cx="1510954" cy="370332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87299" y="652377"/>
            <a:ext cx="8761095" cy="15005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5200"/>
              </a:lnSpc>
              <a:spcBef>
                <a:spcPts val="95"/>
              </a:spcBef>
              <a:tabLst>
                <a:tab pos="2784475" algn="l"/>
                <a:tab pos="3543935" algn="l"/>
                <a:tab pos="3689985" algn="l"/>
                <a:tab pos="4761230" algn="l"/>
                <a:tab pos="6180455" algn="l"/>
              </a:tabLst>
            </a:pPr>
            <a:r>
              <a:rPr spc="-10" dirty="0"/>
              <a:t>Arguments</a:t>
            </a:r>
            <a:r>
              <a:rPr dirty="0"/>
              <a:t>		</a:t>
            </a:r>
            <a:r>
              <a:rPr spc="-10" dirty="0"/>
              <a:t>against</a:t>
            </a:r>
            <a:r>
              <a:rPr dirty="0"/>
              <a:t>	</a:t>
            </a:r>
            <a:r>
              <a:rPr spc="-10" dirty="0"/>
              <a:t>children working</a:t>
            </a:r>
            <a:r>
              <a:rPr dirty="0"/>
              <a:t>	</a:t>
            </a:r>
            <a:r>
              <a:rPr spc="-25" dirty="0"/>
              <a:t>in</a:t>
            </a:r>
            <a:r>
              <a:rPr dirty="0"/>
              <a:t>	</a:t>
            </a:r>
            <a:r>
              <a:rPr spc="-25" dirty="0"/>
              <a:t>the</a:t>
            </a:r>
            <a:r>
              <a:rPr dirty="0"/>
              <a:t>	</a:t>
            </a:r>
            <a:r>
              <a:rPr spc="-10" dirty="0"/>
              <a:t>mines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4389" y="5692698"/>
            <a:ext cx="2134895" cy="60516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22425" y="1659378"/>
            <a:ext cx="9548495" cy="772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52520" algn="l"/>
                <a:tab pos="7195184" algn="l"/>
              </a:tabLst>
            </a:pPr>
            <a:r>
              <a:rPr sz="4900" spc="-10" dirty="0"/>
              <a:t>Newcastle</a:t>
            </a:r>
            <a:r>
              <a:rPr sz="4900" dirty="0"/>
              <a:t>	</a:t>
            </a:r>
            <a:r>
              <a:rPr sz="4900" spc="-10" dirty="0"/>
              <a:t>University</a:t>
            </a:r>
            <a:r>
              <a:rPr sz="4900" dirty="0"/>
              <a:t>	</a:t>
            </a:r>
            <a:r>
              <a:rPr sz="4900" spc="-10" dirty="0"/>
              <a:t>Library</a:t>
            </a:r>
            <a:endParaRPr sz="4900"/>
          </a:p>
        </p:txBody>
      </p:sp>
      <p:sp>
        <p:nvSpPr>
          <p:cNvPr id="4" name="object 4"/>
          <p:cNvSpPr txBox="1"/>
          <p:nvPr/>
        </p:nvSpPr>
        <p:spPr>
          <a:xfrm>
            <a:off x="527300" y="5628463"/>
            <a:ext cx="389445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0" dirty="0">
                <a:solidFill>
                  <a:srgbClr val="009BCA"/>
                </a:solidFill>
                <a:latin typeface="Montserrat"/>
                <a:cs typeface="Montserrat"/>
              </a:rPr>
              <a:t>ncl.ac.uk/library</a:t>
            </a:r>
            <a:endParaRPr sz="3600">
              <a:latin typeface="Montserrat"/>
              <a:cs typeface="Montserrat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3094" y="5743590"/>
            <a:ext cx="2250493" cy="510665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086986" y="2617036"/>
            <a:ext cx="60198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52320" algn="l"/>
                <a:tab pos="3043555" algn="l"/>
              </a:tabLst>
            </a:pPr>
            <a:r>
              <a:rPr sz="4000" spc="-10" dirty="0">
                <a:solidFill>
                  <a:srgbClr val="231F20"/>
                </a:solidFill>
                <a:latin typeface="Montserrat"/>
                <a:cs typeface="Montserrat"/>
              </a:rPr>
              <a:t>Explore</a:t>
            </a:r>
            <a:r>
              <a:rPr sz="4000" dirty="0">
                <a:solidFill>
                  <a:srgbClr val="231F20"/>
                </a:solidFill>
                <a:latin typeface="Montserrat"/>
                <a:cs typeface="Montserrat"/>
              </a:rPr>
              <a:t>	</a:t>
            </a:r>
            <a:r>
              <a:rPr sz="4000" spc="-25" dirty="0">
                <a:solidFill>
                  <a:srgbClr val="231F20"/>
                </a:solidFill>
                <a:latin typeface="Montserrat"/>
                <a:cs typeface="Montserrat"/>
              </a:rPr>
              <a:t>the</a:t>
            </a:r>
            <a:r>
              <a:rPr sz="4000" dirty="0">
                <a:solidFill>
                  <a:srgbClr val="231F20"/>
                </a:solidFill>
                <a:latin typeface="Montserrat"/>
                <a:cs typeface="Montserrat"/>
              </a:rPr>
              <a:t>	</a:t>
            </a:r>
            <a:r>
              <a:rPr sz="4000" spc="-10" dirty="0">
                <a:solidFill>
                  <a:srgbClr val="231F20"/>
                </a:solidFill>
                <a:latin typeface="Montserrat"/>
                <a:cs typeface="Montserrat"/>
              </a:rPr>
              <a:t>Possibilities</a:t>
            </a:r>
            <a:endParaRPr sz="4000">
              <a:latin typeface="Montserrat"/>
              <a:cs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07FB0A49E5C54A98F9D390254EBAC8" ma:contentTypeVersion="12" ma:contentTypeDescription="Create a new document." ma:contentTypeScope="" ma:versionID="386401ac8c96c27457f522fda7236c63">
  <xsd:schema xmlns:xsd="http://www.w3.org/2001/XMLSchema" xmlns:xs="http://www.w3.org/2001/XMLSchema" xmlns:p="http://schemas.microsoft.com/office/2006/metadata/properties" xmlns:ns2="65183440-524b-4035-83f5-9217648d3869" xmlns:ns3="5e771c4f-8b55-4c16-89a0-d5f90e838d38" targetNamespace="http://schemas.microsoft.com/office/2006/metadata/properties" ma:root="true" ma:fieldsID="e1e9d80a72542ffc0f2fcd57e55e6e82" ns2:_="" ns3:_="">
    <xsd:import namespace="65183440-524b-4035-83f5-9217648d3869"/>
    <xsd:import namespace="5e771c4f-8b55-4c16-89a0-d5f90e838d3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183440-524b-4035-83f5-9217648d38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8a7a97d3-a1e8-4e72-aadf-490c0711cb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771c4f-8b55-4c16-89a0-d5f90e838d38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f4d11a1b-9d4d-4243-8226-b266b58f6ba6}" ma:internalName="TaxCatchAll" ma:showField="CatchAllData" ma:web="5e771c4f-8b55-4c16-89a0-d5f90e838d3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5183440-524b-4035-83f5-9217648d3869">
      <Terms xmlns="http://schemas.microsoft.com/office/infopath/2007/PartnerControls"/>
    </lcf76f155ced4ddcb4097134ff3c332f>
    <TaxCatchAll xmlns="5e771c4f-8b55-4c16-89a0-d5f90e838d38" xsi:nil="true"/>
  </documentManagement>
</p:properties>
</file>

<file path=customXml/itemProps1.xml><?xml version="1.0" encoding="utf-8"?>
<ds:datastoreItem xmlns:ds="http://schemas.openxmlformats.org/officeDocument/2006/customXml" ds:itemID="{296B89EE-D0BC-4EFA-A434-B28DF1ABCC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5183440-524b-4035-83f5-9217648d3869"/>
    <ds:schemaRef ds:uri="5e771c4f-8b55-4c16-89a0-d5f90e838d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D702F83-241C-45B2-9349-3066F289904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D0AFA7E-1F7D-48C7-81FC-9481A5DC912C}">
  <ds:schemaRefs>
    <ds:schemaRef ds:uri="http://schemas.microsoft.com/office/2006/metadata/properties"/>
    <ds:schemaRef ds:uri="http://schemas.microsoft.com/office/infopath/2007/PartnerControls"/>
    <ds:schemaRef ds:uri="65183440-524b-4035-83f5-9217648d3869"/>
    <ds:schemaRef ds:uri="5e771c4f-8b55-4c16-89a0-d5f90e838d3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426</Words>
  <Application>Microsoft Office PowerPoint</Application>
  <PresentationFormat>Widescreen</PresentationFormat>
  <Paragraphs>50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Montserrat</vt:lpstr>
      <vt:lpstr>Montserrat-ExtraBold</vt:lpstr>
      <vt:lpstr>Montserrat-Medium</vt:lpstr>
      <vt:lpstr>Office Theme</vt:lpstr>
      <vt:lpstr>Children’s jobs in the Mines</vt:lpstr>
      <vt:lpstr>Age: 5+</vt:lpstr>
      <vt:lpstr>Age: older children (8 upwards)</vt:lpstr>
      <vt:lpstr>Age: 14+</vt:lpstr>
      <vt:lpstr>Age: 8+</vt:lpstr>
      <vt:lpstr>Arguments  for children working in the  mines</vt:lpstr>
      <vt:lpstr>Arguments  against children working in the mines</vt:lpstr>
      <vt:lpstr>Newcastle University Library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Children’s jobs in the Mines</dc:title>
  <cp:lastModifiedBy>Maciej Dudek</cp:lastModifiedBy>
  <cp:revision>10</cp:revision>
  <dcterms:created xsi:type="dcterms:W3CDTF">2022-05-25T20:07:52Z</dcterms:created>
  <dcterms:modified xsi:type="dcterms:W3CDTF">2023-06-20T14:40:20Z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2022-05-25T00:00:00Z</vt:filetime>
  </property>
  <property fmtid="{D5CDD505-2E9C-101B-9397-08002B2CF9AE}" pid="3" name="Creator">
    <vt:lpwstr>Adobe InDesign 17.2 (Macintosh)</vt:lpwstr>
  </property>
  <property fmtid="{D5CDD505-2E9C-101B-9397-08002B2CF9AE}" pid="4" name="LastSaved">
    <vt:filetime>2022-05-25T00:00:00Z</vt:filetime>
  </property>
  <property fmtid="{D5CDD505-2E9C-101B-9397-08002B2CF9AE}" pid="5" name="ContentTypeId">
    <vt:lpwstr>0x0101007807FB0A49E5C54A98F9D390254EBAC8</vt:lpwstr>
  </property>
  <property fmtid="{D5CDD505-2E9C-101B-9397-08002B2CF9AE}" pid="6" name="MediaServiceImageTags">
    <vt:lpwstr/>
  </property>
</Properties>
</file>