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embeddedFontLst>
    <p:embeddedFont>
      <p:font typeface="ACJNML+Derailed-ExtraBold" panose="020B0604020202020204"/>
      <p:regular r:id="rId10"/>
    </p:embeddedFont>
    <p:embeddedFont>
      <p:font typeface="BNJNWF+ArialMT" panose="020B06040202020202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PNUMM+Derailed-MediumItalic" panose="020B0604020202020204"/>
      <p:regular r:id="rId16"/>
    </p:embeddedFont>
    <p:embeddedFont>
      <p:font typeface="UDGGTR+Derailed-Medium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98" y="105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29457" y="5340448"/>
            <a:ext cx="6583273" cy="361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Heaton</a:t>
            </a:r>
          </a:p>
          <a:p>
            <a:pPr marL="0" marR="0">
              <a:lnSpc>
                <a:spcPts val="9660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Pit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Disaster</a:t>
            </a:r>
          </a:p>
          <a:p>
            <a:pPr marL="8321" marR="0">
              <a:lnSpc>
                <a:spcPts val="6108"/>
              </a:lnSpc>
              <a:spcBef>
                <a:spcPts val="1604"/>
              </a:spcBef>
              <a:spcAft>
                <a:spcPts val="0"/>
              </a:spcAft>
            </a:pPr>
            <a:r>
              <a:rPr sz="52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3 May 1815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FC53BC9-8F27-113F-C399-DC2B151D734D}"/>
              </a:ext>
            </a:extLst>
          </p:cNvPr>
          <p:cNvSpPr/>
          <p:nvPr/>
        </p:nvSpPr>
        <p:spPr>
          <a:xfrm>
            <a:off x="0" y="-370816"/>
            <a:ext cx="13313990" cy="7109775"/>
          </a:xfrm>
          <a:custGeom>
            <a:avLst/>
            <a:gdLst/>
            <a:ahLst/>
            <a:cxnLst/>
            <a:rect l="l" t="t" r="r" b="b"/>
            <a:pathLst>
              <a:path w="13313990" h="7109775">
                <a:moveTo>
                  <a:pt x="0" y="0"/>
                </a:moveTo>
                <a:lnTo>
                  <a:pt x="13313990" y="0"/>
                </a:lnTo>
                <a:lnTo>
                  <a:pt x="13313990" y="7109775"/>
                </a:lnTo>
                <a:lnTo>
                  <a:pt x="0" y="710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339C7CF-7D45-5945-E9E9-8D49F4B95115}"/>
              </a:ext>
            </a:extLst>
          </p:cNvPr>
          <p:cNvSpPr/>
          <p:nvPr/>
        </p:nvSpPr>
        <p:spPr>
          <a:xfrm>
            <a:off x="375592" y="8604015"/>
            <a:ext cx="7690722" cy="1308571"/>
          </a:xfrm>
          <a:custGeom>
            <a:avLst/>
            <a:gdLst/>
            <a:ahLst/>
            <a:cxnLst/>
            <a:rect l="l" t="t" r="r" b="b"/>
            <a:pathLst>
              <a:path w="7690722" h="1308571">
                <a:moveTo>
                  <a:pt x="0" y="0"/>
                </a:moveTo>
                <a:lnTo>
                  <a:pt x="7690722" y="0"/>
                </a:lnTo>
                <a:lnTo>
                  <a:pt x="7690722" y="1308570"/>
                </a:lnTo>
                <a:lnTo>
                  <a:pt x="0" y="1308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3415" y="854636"/>
            <a:ext cx="9970465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What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happened?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3610" y="3272923"/>
            <a:ext cx="14622022" cy="208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On May 3rd 1815, there was a flood in Heaton Main Colliery.</a:t>
            </a:r>
          </a:p>
          <a:p>
            <a:pPr marL="0" marR="0">
              <a:lnSpc>
                <a:spcPts val="3525"/>
              </a:lnSpc>
              <a:spcBef>
                <a:spcPts val="2775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Shafts that were no longer used (known as Heaton Banks) had filled with water.</a:t>
            </a:r>
          </a:p>
          <a:p>
            <a:pPr marL="0" marR="0">
              <a:lnSpc>
                <a:spcPts val="3525"/>
              </a:lnSpc>
              <a:spcBef>
                <a:spcPts val="2775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At 4:30am water came through into the main shaft.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3610" y="5673223"/>
            <a:ext cx="11791188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Those working closest ran to the shaft and managed to escape.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3610" y="6473323"/>
            <a:ext cx="16892016" cy="48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 majority were working further away and were quickly trapped by the water with no way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7460" y="6873372"/>
            <a:ext cx="820674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out.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3415" y="854636"/>
            <a:ext cx="9970465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What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happened?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3610" y="3272923"/>
            <a:ext cx="15113889" cy="208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Three large engines were brought in to pump the water out.</a:t>
            </a:r>
          </a:p>
          <a:p>
            <a:pPr marL="0" marR="0">
              <a:lnSpc>
                <a:spcPts val="3525"/>
              </a:lnSpc>
              <a:spcBef>
                <a:spcPts val="2775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By the following night it was clear they had failed, and the water continued to rise.</a:t>
            </a:r>
          </a:p>
          <a:p>
            <a:pPr marL="0" marR="0">
              <a:lnSpc>
                <a:spcPts val="3525"/>
              </a:lnSpc>
              <a:spcBef>
                <a:spcPts val="2775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75 people died, including 41 men and 34 boys.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3610" y="5673223"/>
            <a:ext cx="7957185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All of the horses working in the mine died.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3610" y="6473323"/>
            <a:ext cx="9777603" cy="48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It took nine months to reach and recover the bodies,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7179" y="838124"/>
            <a:ext cx="10329163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How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did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they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die?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3610" y="3272923"/>
            <a:ext cx="9333738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 flooding of the bottom of the shaft meant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7460" y="3672973"/>
            <a:ext cx="4623434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miners could not get out.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3610" y="4473073"/>
            <a:ext cx="9497948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Horse meat was found near the miners suggesting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7460" y="4873123"/>
            <a:ext cx="5330952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they did not die of starvation.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3610" y="5673223"/>
            <a:ext cx="9232773" cy="168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25"/>
              </a:lnSpc>
              <a:spcBef>
                <a:spcPts val="0"/>
              </a:spcBef>
              <a:spcAft>
                <a:spcPts val="0"/>
              </a:spcAft>
            </a:pPr>
            <a:r>
              <a:rPr sz="3050" dirty="0">
                <a:solidFill>
                  <a:srgbClr val="000000"/>
                </a:solidFill>
                <a:latin typeface="BNJNWF+ArialMT"/>
                <a:cs typeface="BNJNWF+ArialMT"/>
              </a:rPr>
              <a:t>•</a:t>
            </a:r>
            <a:r>
              <a:rPr sz="3050" spc="7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 miners' belongings that contained metal had</a:t>
            </a:r>
          </a:p>
          <a:p>
            <a:pPr marL="32385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eroded (for example, their watches, or knives),</a:t>
            </a:r>
          </a:p>
          <a:p>
            <a:pPr marL="323850" marR="0">
              <a:lnSpc>
                <a:spcPts val="314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suggesting they died by inhaling noxious gases</a:t>
            </a:r>
          </a:p>
          <a:p>
            <a:pPr marL="32385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within two days of the disaster.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7179" y="838124"/>
            <a:ext cx="8117382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William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Thew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9760" y="3277590"/>
            <a:ext cx="9122567" cy="4146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7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William</a:t>
            </a:r>
            <a:r>
              <a:rPr sz="3400" spc="-15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Thew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5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was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second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eldest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son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of</a:t>
            </a:r>
          </a:p>
          <a:p>
            <a:pPr marL="0" marR="0">
              <a:lnSpc>
                <a:spcPts val="3547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John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and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Elizabeth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4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Thew.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5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5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was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4" dirty="0">
                <a:solidFill>
                  <a:srgbClr val="000000"/>
                </a:solidFill>
                <a:latin typeface="UDGGTR+Derailed-Medium"/>
                <a:cs typeface="UDGGTR+Derailed-Medium"/>
              </a:rPr>
              <a:t>down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</a:t>
            </a:r>
          </a:p>
          <a:p>
            <a:pPr marL="0" marR="0">
              <a:lnSpc>
                <a:spcPts val="3547"/>
              </a:lnSpc>
              <a:spcBef>
                <a:spcPts val="50"/>
              </a:spcBef>
              <a:spcAft>
                <a:spcPts val="0"/>
              </a:spcAft>
            </a:pP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mine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with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his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father,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elder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brother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and</a:t>
            </a:r>
          </a:p>
          <a:p>
            <a:pPr marL="0" marR="0">
              <a:lnSpc>
                <a:spcPts val="3547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younger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brother.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His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youngest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brother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5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was</a:t>
            </a:r>
          </a:p>
          <a:p>
            <a:pPr marL="0" marR="0">
              <a:lnSpc>
                <a:spcPts val="3547"/>
              </a:lnSpc>
              <a:spcBef>
                <a:spcPts val="50"/>
              </a:spcBef>
              <a:spcAft>
                <a:spcPts val="0"/>
              </a:spcAft>
            </a:pP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working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higher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up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shaft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and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escaped.</a:t>
            </a:r>
          </a:p>
          <a:p>
            <a:pPr marL="0" marR="0">
              <a:lnSpc>
                <a:spcPts val="3547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William,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his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father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and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elder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brother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were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all</a:t>
            </a:r>
          </a:p>
          <a:p>
            <a:pPr marL="0" marR="0">
              <a:lnSpc>
                <a:spcPts val="3547"/>
              </a:lnSpc>
              <a:spcBef>
                <a:spcPts val="50"/>
              </a:spcBef>
              <a:spcAft>
                <a:spcPts val="0"/>
              </a:spcAft>
            </a:pP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trapped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in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mine.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Before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died,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he</a:t>
            </a:r>
          </a:p>
          <a:p>
            <a:pPr marL="0" marR="0">
              <a:lnSpc>
                <a:spcPts val="3547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etched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a</a:t>
            </a:r>
            <a:r>
              <a:rPr sz="3400" spc="-17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last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message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to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his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mother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on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his</a:t>
            </a:r>
          </a:p>
          <a:p>
            <a:pPr marL="0" marR="0">
              <a:lnSpc>
                <a:spcPts val="3546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candle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tin</a:t>
            </a:r>
            <a:r>
              <a:rPr sz="3400" spc="-11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using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light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of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his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Davy</a:t>
            </a:r>
            <a:r>
              <a:rPr sz="34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UDGGTR+Derailed-Medium"/>
                <a:cs typeface="UDGGTR+Derailed-Medium"/>
              </a:rPr>
              <a:t>lamp.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7177" y="838124"/>
            <a:ext cx="8117382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William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Thew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178" y="2597449"/>
            <a:ext cx="17615997" cy="1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0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“Fret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not,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dear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mother,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for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we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were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singing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while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we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had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time,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and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praising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God.</a:t>
            </a:r>
          </a:p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Mother,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follow</a:t>
            </a:r>
            <a:r>
              <a:rPr sz="3800" spc="-12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God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more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than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I</a:t>
            </a:r>
            <a:r>
              <a:rPr sz="3800" spc="-12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ever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did”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7177" y="838124"/>
            <a:ext cx="8117382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William</a:t>
            </a:r>
            <a:r>
              <a:rPr sz="9200" spc="-156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6A3B54"/>
                </a:solidFill>
                <a:latin typeface="ACJNML+Derailed-ExtraBold"/>
                <a:cs typeface="ACJNML+Derailed-ExtraBold"/>
              </a:rPr>
              <a:t>Thew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178" y="2571898"/>
            <a:ext cx="15604769" cy="111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On the other side, presumably dictated by his father as</a:t>
            </a:r>
            <a:r>
              <a:rPr sz="3800" spc="96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38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he could not</a:t>
            </a:r>
          </a:p>
          <a:p>
            <a:pPr marL="0" marR="0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read and write: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6683" y="3766406"/>
            <a:ext cx="15786707" cy="604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1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“If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Johnny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is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saved,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be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a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good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lad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to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God,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and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thy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mother.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JOHN</a:t>
            </a:r>
            <a:r>
              <a:rPr sz="3800" spc="-11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 </a:t>
            </a:r>
            <a:r>
              <a:rPr sz="3800" dirty="0">
                <a:solidFill>
                  <a:srgbClr val="000000"/>
                </a:solidFill>
                <a:latin typeface="KPNUMM+Derailed-MediumItalic"/>
                <a:cs typeface="KPNUMM+Derailed-MediumItalic"/>
              </a:rPr>
              <a:t>THEW”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9697" y="2305712"/>
            <a:ext cx="16577769" cy="140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73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00A8E1"/>
                </a:solidFill>
                <a:latin typeface="ACJNML+Derailed-ExtraBold"/>
                <a:cs typeface="ACJNML+Derailed-ExtraBold"/>
              </a:rPr>
              <a:t>Newcastle</a:t>
            </a:r>
            <a:r>
              <a:rPr sz="9200" spc="-156" dirty="0">
                <a:solidFill>
                  <a:srgbClr val="00A8E1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00A8E1"/>
                </a:solidFill>
                <a:latin typeface="ACJNML+Derailed-ExtraBold"/>
                <a:cs typeface="ACJNML+Derailed-ExtraBold"/>
              </a:rPr>
              <a:t>University</a:t>
            </a:r>
            <a:r>
              <a:rPr sz="9200" spc="-156" dirty="0">
                <a:solidFill>
                  <a:srgbClr val="00A8E1"/>
                </a:solidFill>
                <a:latin typeface="ACJNML+Derailed-ExtraBold"/>
                <a:cs typeface="ACJNML+Derailed-ExtraBold"/>
              </a:rPr>
              <a:t> </a:t>
            </a:r>
            <a:r>
              <a:rPr sz="9200" dirty="0">
                <a:solidFill>
                  <a:srgbClr val="00A8E1"/>
                </a:solidFill>
                <a:latin typeface="ACJNML+Derailed-ExtraBold"/>
                <a:cs typeface="ACJNML+Derailed-ExtraBold"/>
              </a:rPr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1211" y="3627986"/>
            <a:ext cx="9280325" cy="100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11"/>
              </a:lnSpc>
              <a:spcBef>
                <a:spcPts val="0"/>
              </a:spcBef>
              <a:spcAft>
                <a:spcPts val="0"/>
              </a:spcAft>
            </a:pPr>
            <a:r>
              <a:rPr sz="65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Explore</a:t>
            </a:r>
            <a:r>
              <a:rPr sz="65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</a:t>
            </a:r>
            <a:r>
              <a:rPr sz="6500" spc="-1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the</a:t>
            </a:r>
            <a:r>
              <a:rPr sz="6500" dirty="0">
                <a:solidFill>
                  <a:srgbClr val="000000"/>
                </a:solidFill>
                <a:latin typeface="UDGGTR+Derailed-Medium"/>
                <a:cs typeface="UDGGTR+Derailed-Medium"/>
              </a:rPr>
              <a:t> Possibilities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9604" y="8853289"/>
            <a:ext cx="5482048" cy="85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21"/>
              </a:lnSpc>
              <a:spcBef>
                <a:spcPts val="0"/>
              </a:spcBef>
              <a:spcAft>
                <a:spcPts val="0"/>
              </a:spcAft>
            </a:pPr>
            <a:r>
              <a:rPr sz="5450" dirty="0">
                <a:solidFill>
                  <a:srgbClr val="00A8E1"/>
                </a:solidFill>
                <a:latin typeface="UDGGTR+Derailed-Medium"/>
                <a:cs typeface="UDGGTR+Derailed-Medium"/>
              </a:rPr>
              <a:t>ncl.ac.uk/library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67173E3-6B56-3522-919D-9B627AB9E245}"/>
              </a:ext>
            </a:extLst>
          </p:cNvPr>
          <p:cNvSpPr/>
          <p:nvPr/>
        </p:nvSpPr>
        <p:spPr>
          <a:xfrm>
            <a:off x="9862504" y="8604015"/>
            <a:ext cx="7690722" cy="1308571"/>
          </a:xfrm>
          <a:custGeom>
            <a:avLst/>
            <a:gdLst/>
            <a:ahLst/>
            <a:cxnLst/>
            <a:rect l="l" t="t" r="r" b="b"/>
            <a:pathLst>
              <a:path w="7690722" h="1308571">
                <a:moveTo>
                  <a:pt x="0" y="0"/>
                </a:moveTo>
                <a:lnTo>
                  <a:pt x="7690721" y="0"/>
                </a:lnTo>
                <a:lnTo>
                  <a:pt x="7690721" y="1308570"/>
                </a:lnTo>
                <a:lnTo>
                  <a:pt x="0" y="130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KPNUMM+Derailed-MediumItalic</vt:lpstr>
      <vt:lpstr>UDGGTR+Derailed-Medium</vt:lpstr>
      <vt:lpstr>Calibri</vt:lpstr>
      <vt:lpstr>ACJNML+Derailed-ExtraBold</vt:lpstr>
      <vt:lpstr>BNJNWF+ArialMT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2023-09-05T12:24:10Z</dcterms:modified>
</cp:coreProperties>
</file>