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18288000" cy="10287000"/>
  <p:embeddedFontLst>
    <p:embeddedFont>
      <p:font typeface="BQQSEU+ArialMT" panose="020B0604020202020204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ETCSQH+Derailed-Medium" panose="020B0604020202020204"/>
      <p:regular r:id="rId12"/>
    </p:embeddedFont>
    <p:embeddedFont>
      <p:font typeface="HACPCD+Derailed-ExtraBold" panose="020B0604020202020204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298" y="73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441529" y="1715505"/>
            <a:ext cx="7491120" cy="2633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73"/>
              </a:lnSpc>
              <a:spcBef>
                <a:spcPts val="0"/>
              </a:spcBef>
              <a:spcAft>
                <a:spcPts val="0"/>
              </a:spcAft>
            </a:pPr>
            <a:r>
              <a:rPr sz="9200" dirty="0">
                <a:solidFill>
                  <a:srgbClr val="6A3B54"/>
                </a:solidFill>
                <a:latin typeface="HACPCD+Derailed-ExtraBold"/>
                <a:cs typeface="HACPCD+Derailed-ExtraBold"/>
              </a:rPr>
              <a:t>Wallsend</a:t>
            </a:r>
            <a:r>
              <a:rPr sz="9200" spc="-156" dirty="0">
                <a:solidFill>
                  <a:srgbClr val="6A3B54"/>
                </a:solidFill>
                <a:latin typeface="HACPCD+Derailed-ExtraBold"/>
                <a:cs typeface="HACPCD+Derailed-ExtraBold"/>
              </a:rPr>
              <a:t> </a:t>
            </a:r>
            <a:r>
              <a:rPr sz="9200" dirty="0">
                <a:solidFill>
                  <a:srgbClr val="6A3B54"/>
                </a:solidFill>
                <a:latin typeface="HACPCD+Derailed-ExtraBold"/>
                <a:cs typeface="HACPCD+Derailed-ExtraBold"/>
              </a:rPr>
              <a:t>Pit</a:t>
            </a:r>
          </a:p>
          <a:p>
            <a:pPr marL="0" marR="0">
              <a:lnSpc>
                <a:spcPts val="9659"/>
              </a:lnSpc>
              <a:spcBef>
                <a:spcPts val="0"/>
              </a:spcBef>
              <a:spcAft>
                <a:spcPts val="0"/>
              </a:spcAft>
            </a:pPr>
            <a:r>
              <a:rPr sz="9200" dirty="0">
                <a:solidFill>
                  <a:srgbClr val="6A3B54"/>
                </a:solidFill>
                <a:latin typeface="HACPCD+Derailed-ExtraBold"/>
                <a:cs typeface="HACPCD+Derailed-ExtraBold"/>
              </a:rPr>
              <a:t>Disaster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561010" y="4597141"/>
            <a:ext cx="5157930" cy="813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108"/>
              </a:lnSpc>
              <a:spcBef>
                <a:spcPts val="0"/>
              </a:spcBef>
              <a:spcAft>
                <a:spcPts val="0"/>
              </a:spcAft>
            </a:pPr>
            <a:r>
              <a:rPr sz="5200" dirty="0">
                <a:solidFill>
                  <a:srgbClr val="000000"/>
                </a:solidFill>
                <a:latin typeface="ETCSQH+Derailed-Medium"/>
                <a:cs typeface="ETCSQH+Derailed-Medium"/>
              </a:rPr>
              <a:t>23 October 1821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3415" y="854636"/>
            <a:ext cx="9970465" cy="14062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73"/>
              </a:lnSpc>
              <a:spcBef>
                <a:spcPts val="0"/>
              </a:spcBef>
              <a:spcAft>
                <a:spcPts val="0"/>
              </a:spcAft>
            </a:pPr>
            <a:r>
              <a:rPr sz="9200" dirty="0">
                <a:solidFill>
                  <a:srgbClr val="6A3B54"/>
                </a:solidFill>
                <a:latin typeface="HACPCD+Derailed-ExtraBold"/>
                <a:cs typeface="HACPCD+Derailed-ExtraBold"/>
              </a:rPr>
              <a:t>What</a:t>
            </a:r>
            <a:r>
              <a:rPr sz="9200" spc="-156" dirty="0">
                <a:solidFill>
                  <a:srgbClr val="6A3B54"/>
                </a:solidFill>
                <a:latin typeface="HACPCD+Derailed-ExtraBold"/>
                <a:cs typeface="HACPCD+Derailed-ExtraBold"/>
              </a:rPr>
              <a:t> </a:t>
            </a:r>
            <a:r>
              <a:rPr sz="9200" dirty="0">
                <a:solidFill>
                  <a:srgbClr val="6A3B54"/>
                </a:solidFill>
                <a:latin typeface="HACPCD+Derailed-ExtraBold"/>
                <a:cs typeface="HACPCD+Derailed-ExtraBold"/>
              </a:rPr>
              <a:t>happened?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7623" y="3175866"/>
            <a:ext cx="9708774" cy="687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112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BQQSEU+ArialMT"/>
                <a:cs typeface="BQQSEU+ArialMT"/>
              </a:rPr>
              <a:t>•</a:t>
            </a:r>
            <a:r>
              <a:rPr sz="4400" spc="105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350" dirty="0">
                <a:solidFill>
                  <a:srgbClr val="000000"/>
                </a:solidFill>
                <a:latin typeface="ETCSQH+Derailed-Medium"/>
                <a:cs typeface="ETCSQH+Derailed-Medium"/>
              </a:rPr>
              <a:t>At around 8am, New Belcher Seam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87420" y="3750668"/>
            <a:ext cx="8071380" cy="687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112"/>
              </a:lnSpc>
              <a:spcBef>
                <a:spcPts val="0"/>
              </a:spcBef>
              <a:spcAft>
                <a:spcPts val="0"/>
              </a:spcAft>
            </a:pPr>
            <a:r>
              <a:rPr sz="4350" dirty="0">
                <a:solidFill>
                  <a:srgbClr val="000000"/>
                </a:solidFill>
                <a:latin typeface="ETCSQH+Derailed-Medium"/>
                <a:cs typeface="ETCSQH+Derailed-Medium"/>
              </a:rPr>
              <a:t>in Wallsend Colliery exploded.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17623" y="5475074"/>
            <a:ext cx="9449616" cy="687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112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BQQSEU+ArialMT"/>
                <a:cs typeface="BQQSEU+ArialMT"/>
              </a:rPr>
              <a:t>•</a:t>
            </a:r>
            <a:r>
              <a:rPr sz="4400" spc="105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350" dirty="0">
                <a:solidFill>
                  <a:srgbClr val="000000"/>
                </a:solidFill>
                <a:latin typeface="ETCSQH+Derailed-Medium"/>
                <a:cs typeface="ETCSQH+Derailed-Medium"/>
              </a:rPr>
              <a:t>It is believed to have been caused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87420" y="6049876"/>
            <a:ext cx="8589697" cy="687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112"/>
              </a:lnSpc>
              <a:spcBef>
                <a:spcPts val="0"/>
              </a:spcBef>
              <a:spcAft>
                <a:spcPts val="0"/>
              </a:spcAft>
            </a:pPr>
            <a:r>
              <a:rPr sz="4350" dirty="0">
                <a:solidFill>
                  <a:srgbClr val="000000"/>
                </a:solidFill>
                <a:latin typeface="ETCSQH+Derailed-Medium"/>
                <a:cs typeface="ETCSQH+Derailed-Medium"/>
              </a:rPr>
              <a:t>by hydrogen gas catching alight.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9417" y="9956048"/>
            <a:ext cx="11542617" cy="247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ETCSQH+Derailed-Medium"/>
                <a:cs typeface="ETCSQH+Derailed-Medium"/>
              </a:rPr>
              <a:t>Newspaper report on the Dreadful Explosion at the Pit at Wallsend Colliery. Rare-RB Folio 622 08 Wil-Pitman’s Papers-Volume I-Page 21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67286" y="650306"/>
            <a:ext cx="4003446" cy="14062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73"/>
              </a:lnSpc>
              <a:spcBef>
                <a:spcPts val="0"/>
              </a:spcBef>
              <a:spcAft>
                <a:spcPts val="0"/>
              </a:spcAft>
            </a:pPr>
            <a:r>
              <a:rPr sz="9200" dirty="0">
                <a:solidFill>
                  <a:srgbClr val="6A3B54"/>
                </a:solidFill>
                <a:latin typeface="HACPCD+Derailed-ExtraBold"/>
                <a:cs typeface="HACPCD+Derailed-ExtraBold"/>
              </a:rPr>
              <a:t>Losses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38048" y="2411033"/>
            <a:ext cx="9411309" cy="5681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73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000000"/>
                </a:solidFill>
                <a:latin typeface="BQQSEU+ArialMT"/>
                <a:cs typeface="BQQSEU+ArialMT"/>
              </a:rPr>
              <a:t>•</a:t>
            </a:r>
            <a:r>
              <a:rPr sz="3600" spc="85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550" dirty="0">
                <a:solidFill>
                  <a:srgbClr val="000000"/>
                </a:solidFill>
                <a:latin typeface="ETCSQH+Derailed-Medium"/>
                <a:cs typeface="ETCSQH+Derailed-Medium"/>
              </a:rPr>
              <a:t>Only two out of the 56 men working in the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21487" y="2880171"/>
            <a:ext cx="6448910" cy="5681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73"/>
              </a:lnSpc>
              <a:spcBef>
                <a:spcPts val="0"/>
              </a:spcBef>
              <a:spcAft>
                <a:spcPts val="0"/>
              </a:spcAft>
            </a:pPr>
            <a:r>
              <a:rPr sz="3550" dirty="0">
                <a:solidFill>
                  <a:srgbClr val="000000"/>
                </a:solidFill>
                <a:latin typeface="ETCSQH+Derailed-Medium"/>
                <a:cs typeface="ETCSQH+Derailed-Medium"/>
              </a:rPr>
              <a:t>mines escaped without injury.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38048" y="3818447"/>
            <a:ext cx="10398323" cy="1506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73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000000"/>
                </a:solidFill>
                <a:latin typeface="BQQSEU+ArialMT"/>
                <a:cs typeface="BQQSEU+ArialMT"/>
              </a:rPr>
              <a:t>•</a:t>
            </a:r>
            <a:r>
              <a:rPr sz="3600" spc="85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550" dirty="0">
                <a:solidFill>
                  <a:srgbClr val="000000"/>
                </a:solidFill>
                <a:latin typeface="ETCSQH+Derailed-Medium"/>
                <a:cs typeface="ETCSQH+Derailed-Medium"/>
              </a:rPr>
              <a:t>50 men died in the immediate accident, two</a:t>
            </a:r>
          </a:p>
          <a:p>
            <a:pPr marL="383438" marR="0">
              <a:lnSpc>
                <a:spcPts val="3694"/>
              </a:lnSpc>
              <a:spcBef>
                <a:spcPts val="0"/>
              </a:spcBef>
              <a:spcAft>
                <a:spcPts val="0"/>
              </a:spcAft>
            </a:pPr>
            <a:r>
              <a:rPr sz="3550" dirty="0">
                <a:solidFill>
                  <a:srgbClr val="000000"/>
                </a:solidFill>
                <a:latin typeface="ETCSQH+Derailed-Medium"/>
                <a:cs typeface="ETCSQH+Derailed-Medium"/>
              </a:rPr>
              <a:t>died shortly afterwards and two were severely</a:t>
            </a:r>
          </a:p>
          <a:p>
            <a:pPr marL="383438" marR="0">
              <a:lnSpc>
                <a:spcPts val="3693"/>
              </a:lnSpc>
              <a:spcBef>
                <a:spcPts val="0"/>
              </a:spcBef>
              <a:spcAft>
                <a:spcPts val="0"/>
              </a:spcAft>
            </a:pPr>
            <a:r>
              <a:rPr sz="3550" dirty="0">
                <a:solidFill>
                  <a:srgbClr val="000000"/>
                </a:solidFill>
                <a:latin typeface="ETCSQH+Derailed-Medium"/>
                <a:cs typeface="ETCSQH+Derailed-Medium"/>
              </a:rPr>
              <a:t>burnt.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38048" y="5694999"/>
            <a:ext cx="10318932" cy="5681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73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000000"/>
                </a:solidFill>
                <a:latin typeface="BQQSEU+ArialMT"/>
                <a:cs typeface="BQQSEU+ArialMT"/>
              </a:rPr>
              <a:t>•</a:t>
            </a:r>
            <a:r>
              <a:rPr sz="3600" spc="85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550" dirty="0">
                <a:solidFill>
                  <a:srgbClr val="000000"/>
                </a:solidFill>
                <a:latin typeface="ETCSQH+Derailed-Medium"/>
                <a:cs typeface="ETCSQH+Derailed-Medium"/>
              </a:rPr>
              <a:t>The bodies were found in a bad state, and two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21487" y="6164137"/>
            <a:ext cx="7269018" cy="5681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73"/>
              </a:lnSpc>
              <a:spcBef>
                <a:spcPts val="0"/>
              </a:spcBef>
              <a:spcAft>
                <a:spcPts val="0"/>
              </a:spcAft>
            </a:pPr>
            <a:r>
              <a:rPr sz="3550" dirty="0">
                <a:solidFill>
                  <a:srgbClr val="000000"/>
                </a:solidFill>
                <a:latin typeface="ETCSQH+Derailed-Medium"/>
                <a:cs typeface="ETCSQH+Derailed-Medium"/>
              </a:rPr>
              <a:t>were not found until the next day.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38048" y="7102412"/>
            <a:ext cx="10020751" cy="5681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73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000000"/>
                </a:solidFill>
                <a:latin typeface="BQQSEU+ArialMT"/>
                <a:cs typeface="BQQSEU+ArialMT"/>
              </a:rPr>
              <a:t>•</a:t>
            </a:r>
            <a:r>
              <a:rPr sz="3600" spc="85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550" dirty="0">
                <a:solidFill>
                  <a:srgbClr val="000000"/>
                </a:solidFill>
                <a:latin typeface="ETCSQH+Derailed-Medium"/>
                <a:cs typeface="ETCSQH+Derailed-Medium"/>
              </a:rPr>
              <a:t>Many of the victims left behind large families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321487" y="7571551"/>
            <a:ext cx="6113287" cy="5681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73"/>
              </a:lnSpc>
              <a:spcBef>
                <a:spcPts val="0"/>
              </a:spcBef>
              <a:spcAft>
                <a:spcPts val="0"/>
              </a:spcAft>
            </a:pPr>
            <a:r>
              <a:rPr sz="3550" dirty="0">
                <a:solidFill>
                  <a:srgbClr val="000000"/>
                </a:solidFill>
                <a:latin typeface="ETCSQH+Derailed-Medium"/>
                <a:cs typeface="ETCSQH+Derailed-Medium"/>
              </a:rPr>
              <a:t>with seven or eight children.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38048" y="8509827"/>
            <a:ext cx="9884969" cy="5681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73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000000"/>
                </a:solidFill>
                <a:latin typeface="BQQSEU+ArialMT"/>
                <a:cs typeface="BQQSEU+ArialMT"/>
              </a:rPr>
              <a:t>•</a:t>
            </a:r>
            <a:r>
              <a:rPr sz="3600" spc="85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550" dirty="0">
                <a:solidFill>
                  <a:srgbClr val="000000"/>
                </a:solidFill>
                <a:latin typeface="ETCSQH+Derailed-Medium"/>
                <a:cs typeface="ETCSQH+Derailed-Medium"/>
              </a:rPr>
              <a:t>One of victims was also a schoolmaster, and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321487" y="8978965"/>
            <a:ext cx="9544386" cy="5681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73"/>
              </a:lnSpc>
              <a:spcBef>
                <a:spcPts val="0"/>
              </a:spcBef>
              <a:spcAft>
                <a:spcPts val="0"/>
              </a:spcAft>
            </a:pPr>
            <a:r>
              <a:rPr sz="3550" dirty="0">
                <a:solidFill>
                  <a:srgbClr val="000000"/>
                </a:solidFill>
                <a:latin typeface="ETCSQH+Derailed-Medium"/>
                <a:cs typeface="ETCSQH+Derailed-Medium"/>
              </a:rPr>
              <a:t>left behind a widow and large family behind.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61173" y="650306"/>
            <a:ext cx="5563260" cy="14062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73"/>
              </a:lnSpc>
              <a:spcBef>
                <a:spcPts val="0"/>
              </a:spcBef>
              <a:spcAft>
                <a:spcPts val="0"/>
              </a:spcAft>
            </a:pPr>
            <a:r>
              <a:rPr sz="9200" dirty="0">
                <a:solidFill>
                  <a:srgbClr val="6A3B54"/>
                </a:solidFill>
                <a:latin typeface="HACPCD+Derailed-ExtraBold"/>
                <a:cs typeface="HACPCD+Derailed-ExtraBold"/>
              </a:rPr>
              <a:t>Mourning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453" y="2787330"/>
            <a:ext cx="8740066" cy="1975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73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000000"/>
                </a:solidFill>
                <a:latin typeface="BQQSEU+ArialMT"/>
                <a:cs typeface="BQQSEU+ArialMT"/>
              </a:rPr>
              <a:t>•</a:t>
            </a:r>
            <a:r>
              <a:rPr sz="3600" spc="85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550" dirty="0">
                <a:solidFill>
                  <a:srgbClr val="000000"/>
                </a:solidFill>
                <a:latin typeface="ETCSQH+Derailed-Medium"/>
                <a:cs typeface="ETCSQH+Derailed-Medium"/>
              </a:rPr>
              <a:t>46 of the victims were buried at</a:t>
            </a:r>
          </a:p>
          <a:p>
            <a:pPr marL="383438" marR="0">
              <a:lnSpc>
                <a:spcPts val="3694"/>
              </a:lnSpc>
              <a:spcBef>
                <a:spcPts val="0"/>
              </a:spcBef>
              <a:spcAft>
                <a:spcPts val="0"/>
              </a:spcAft>
            </a:pPr>
            <a:r>
              <a:rPr sz="3550" dirty="0">
                <a:solidFill>
                  <a:srgbClr val="000000"/>
                </a:solidFill>
                <a:latin typeface="ETCSQH+Derailed-Medium"/>
                <a:cs typeface="ETCSQH+Derailed-Medium"/>
              </a:rPr>
              <a:t>Wallsend in one grave as they were all</a:t>
            </a:r>
          </a:p>
          <a:p>
            <a:pPr marL="383438" marR="0">
              <a:lnSpc>
                <a:spcPts val="3694"/>
              </a:lnSpc>
              <a:spcBef>
                <a:spcPts val="0"/>
              </a:spcBef>
              <a:spcAft>
                <a:spcPts val="0"/>
              </a:spcAft>
            </a:pPr>
            <a:r>
              <a:rPr sz="3550" dirty="0">
                <a:solidFill>
                  <a:srgbClr val="000000"/>
                </a:solidFill>
                <a:latin typeface="ETCSQH+Derailed-Medium"/>
                <a:cs typeface="ETCSQH+Derailed-Medium"/>
              </a:rPr>
              <a:t>related, and the rest were buried at</a:t>
            </a:r>
          </a:p>
          <a:p>
            <a:pPr marL="383438" marR="0">
              <a:lnSpc>
                <a:spcPts val="3694"/>
              </a:lnSpc>
              <a:spcBef>
                <a:spcPts val="0"/>
              </a:spcBef>
              <a:spcAft>
                <a:spcPts val="0"/>
              </a:spcAft>
            </a:pPr>
            <a:r>
              <a:rPr sz="3550" dirty="0">
                <a:solidFill>
                  <a:srgbClr val="000000"/>
                </a:solidFill>
                <a:latin typeface="ETCSQH+Derailed-Medium"/>
                <a:cs typeface="ETCSQH+Derailed-Medium"/>
              </a:rPr>
              <a:t>Ballast Hills and old Wallsend Church.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87453" y="5133020"/>
            <a:ext cx="8885773" cy="1506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73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000000"/>
                </a:solidFill>
                <a:latin typeface="BQQSEU+ArialMT"/>
                <a:cs typeface="BQQSEU+ArialMT"/>
              </a:rPr>
              <a:t>•</a:t>
            </a:r>
            <a:r>
              <a:rPr sz="3600" spc="85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550" dirty="0">
                <a:solidFill>
                  <a:srgbClr val="000000"/>
                </a:solidFill>
                <a:latin typeface="ETCSQH+Derailed-Medium"/>
                <a:cs typeface="ETCSQH+Derailed-Medium"/>
              </a:rPr>
              <a:t>Coffins were provided by the owners of</a:t>
            </a:r>
          </a:p>
          <a:p>
            <a:pPr marL="383438" marR="0">
              <a:lnSpc>
                <a:spcPts val="3693"/>
              </a:lnSpc>
              <a:spcBef>
                <a:spcPts val="0"/>
              </a:spcBef>
              <a:spcAft>
                <a:spcPts val="0"/>
              </a:spcAft>
            </a:pPr>
            <a:r>
              <a:rPr sz="3550" dirty="0">
                <a:solidFill>
                  <a:srgbClr val="000000"/>
                </a:solidFill>
                <a:latin typeface="ETCSQH+Derailed-Medium"/>
                <a:cs typeface="ETCSQH+Derailed-Medium"/>
              </a:rPr>
              <a:t>the Colliery, as well as money towards</a:t>
            </a:r>
          </a:p>
          <a:p>
            <a:pPr marL="383438" marR="0">
              <a:lnSpc>
                <a:spcPts val="3694"/>
              </a:lnSpc>
              <a:spcBef>
                <a:spcPts val="0"/>
              </a:spcBef>
              <a:spcAft>
                <a:spcPts val="0"/>
              </a:spcAft>
            </a:pPr>
            <a:r>
              <a:rPr sz="3550" dirty="0">
                <a:solidFill>
                  <a:srgbClr val="000000"/>
                </a:solidFill>
                <a:latin typeface="ETCSQH+Derailed-Medium"/>
                <a:cs typeface="ETCSQH+Derailed-Medium"/>
              </a:rPr>
              <a:t>the cost of the funerals for each victim.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87453" y="7009572"/>
            <a:ext cx="8339035" cy="15064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73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000000"/>
                </a:solidFill>
                <a:latin typeface="BQQSEU+ArialMT"/>
                <a:cs typeface="BQQSEU+ArialMT"/>
              </a:rPr>
              <a:t>•</a:t>
            </a:r>
            <a:r>
              <a:rPr sz="3600" spc="85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550" dirty="0">
                <a:solidFill>
                  <a:srgbClr val="000000"/>
                </a:solidFill>
                <a:latin typeface="ETCSQH+Derailed-Medium"/>
                <a:cs typeface="ETCSQH+Derailed-Medium"/>
              </a:rPr>
              <a:t>The rest of the collieries in the</a:t>
            </a:r>
          </a:p>
          <a:p>
            <a:pPr marL="383438" marR="0">
              <a:lnSpc>
                <a:spcPts val="3694"/>
              </a:lnSpc>
              <a:spcBef>
                <a:spcPts val="0"/>
              </a:spcBef>
              <a:spcAft>
                <a:spcPts val="0"/>
              </a:spcAft>
            </a:pPr>
            <a:r>
              <a:rPr sz="3550" dirty="0">
                <a:solidFill>
                  <a:srgbClr val="000000"/>
                </a:solidFill>
                <a:latin typeface="ETCSQH+Derailed-Medium"/>
                <a:cs typeface="ETCSQH+Derailed-Medium"/>
              </a:rPr>
              <a:t>neighbourhood were closed to allow</a:t>
            </a:r>
          </a:p>
          <a:p>
            <a:pPr marL="383438" marR="0">
              <a:lnSpc>
                <a:spcPts val="3694"/>
              </a:lnSpc>
              <a:spcBef>
                <a:spcPts val="0"/>
              </a:spcBef>
              <a:spcAft>
                <a:spcPts val="0"/>
              </a:spcAft>
            </a:pPr>
            <a:r>
              <a:rPr sz="3550" dirty="0">
                <a:solidFill>
                  <a:srgbClr val="000000"/>
                </a:solidFill>
                <a:latin typeface="ETCSQH+Derailed-Medium"/>
                <a:cs typeface="ETCSQH+Derailed-Medium"/>
              </a:rPr>
              <a:t>workmen to attend the funerals.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87453" y="8886124"/>
            <a:ext cx="8401739" cy="5681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73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000000"/>
                </a:solidFill>
                <a:latin typeface="BQQSEU+ArialMT"/>
                <a:cs typeface="BQQSEU+ArialMT"/>
              </a:rPr>
              <a:t>•</a:t>
            </a:r>
            <a:r>
              <a:rPr sz="3600" spc="85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550" dirty="0">
                <a:solidFill>
                  <a:srgbClr val="000000"/>
                </a:solidFill>
                <a:latin typeface="ETCSQH+Derailed-Medium"/>
                <a:cs typeface="ETCSQH+Derailed-Medium"/>
              </a:rPr>
              <a:t>Several thousand people showed up.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69697" y="2123258"/>
            <a:ext cx="16577769" cy="14062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73"/>
              </a:lnSpc>
              <a:spcBef>
                <a:spcPts val="0"/>
              </a:spcBef>
              <a:spcAft>
                <a:spcPts val="0"/>
              </a:spcAft>
            </a:pPr>
            <a:r>
              <a:rPr sz="9200" dirty="0">
                <a:solidFill>
                  <a:srgbClr val="00A8E1"/>
                </a:solidFill>
                <a:latin typeface="HACPCD+Derailed-ExtraBold"/>
                <a:cs typeface="HACPCD+Derailed-ExtraBold"/>
              </a:rPr>
              <a:t>Newcastle</a:t>
            </a:r>
            <a:r>
              <a:rPr sz="9200" spc="-156" dirty="0">
                <a:solidFill>
                  <a:srgbClr val="00A8E1"/>
                </a:solidFill>
                <a:latin typeface="HACPCD+Derailed-ExtraBold"/>
                <a:cs typeface="HACPCD+Derailed-ExtraBold"/>
              </a:rPr>
              <a:t> </a:t>
            </a:r>
            <a:r>
              <a:rPr sz="9200" dirty="0">
                <a:solidFill>
                  <a:srgbClr val="00A8E1"/>
                </a:solidFill>
                <a:latin typeface="HACPCD+Derailed-ExtraBold"/>
                <a:cs typeface="HACPCD+Derailed-ExtraBold"/>
              </a:rPr>
              <a:t>University</a:t>
            </a:r>
            <a:r>
              <a:rPr sz="9200" spc="-156" dirty="0">
                <a:solidFill>
                  <a:srgbClr val="00A8E1"/>
                </a:solidFill>
                <a:latin typeface="HACPCD+Derailed-ExtraBold"/>
                <a:cs typeface="HACPCD+Derailed-ExtraBold"/>
              </a:rPr>
              <a:t> </a:t>
            </a:r>
            <a:r>
              <a:rPr sz="9200" dirty="0">
                <a:solidFill>
                  <a:srgbClr val="00A8E1"/>
                </a:solidFill>
                <a:latin typeface="HACPCD+Derailed-ExtraBold"/>
                <a:cs typeface="HACPCD+Derailed-ExtraBold"/>
              </a:rPr>
              <a:t>Library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91211" y="3627986"/>
            <a:ext cx="9280325" cy="10047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611"/>
              </a:lnSpc>
              <a:spcBef>
                <a:spcPts val="0"/>
              </a:spcBef>
              <a:spcAft>
                <a:spcPts val="0"/>
              </a:spcAft>
            </a:pPr>
            <a:r>
              <a:rPr sz="6500" spc="-10" dirty="0">
                <a:solidFill>
                  <a:srgbClr val="000000"/>
                </a:solidFill>
                <a:latin typeface="ETCSQH+Derailed-Medium"/>
                <a:cs typeface="ETCSQH+Derailed-Medium"/>
              </a:rPr>
              <a:t>Explore</a:t>
            </a:r>
            <a:r>
              <a:rPr sz="6500" dirty="0">
                <a:solidFill>
                  <a:srgbClr val="000000"/>
                </a:solidFill>
                <a:latin typeface="ETCSQH+Derailed-Medium"/>
                <a:cs typeface="ETCSQH+Derailed-Medium"/>
              </a:rPr>
              <a:t> </a:t>
            </a:r>
            <a:r>
              <a:rPr sz="6500" spc="-10" dirty="0">
                <a:solidFill>
                  <a:srgbClr val="000000"/>
                </a:solidFill>
                <a:latin typeface="ETCSQH+Derailed-Medium"/>
                <a:cs typeface="ETCSQH+Derailed-Medium"/>
              </a:rPr>
              <a:t>the</a:t>
            </a:r>
            <a:r>
              <a:rPr sz="6500" dirty="0">
                <a:solidFill>
                  <a:srgbClr val="000000"/>
                </a:solidFill>
                <a:latin typeface="ETCSQH+Derailed-Medium"/>
                <a:cs typeface="ETCSQH+Derailed-Medium"/>
              </a:rPr>
              <a:t> Possibilities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9604" y="8853289"/>
            <a:ext cx="5482048" cy="853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421"/>
              </a:lnSpc>
              <a:spcBef>
                <a:spcPts val="0"/>
              </a:spcBef>
              <a:spcAft>
                <a:spcPts val="0"/>
              </a:spcAft>
            </a:pPr>
            <a:r>
              <a:rPr sz="5450" dirty="0">
                <a:solidFill>
                  <a:srgbClr val="00A8E1"/>
                </a:solidFill>
                <a:latin typeface="ETCSQH+Derailed-Medium"/>
                <a:cs typeface="ETCSQH+Derailed-Medium"/>
              </a:rPr>
              <a:t>ncl.ac.uk/library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614A5307-082A-4081-35E6-0A5202ED0804}"/>
              </a:ext>
            </a:extLst>
          </p:cNvPr>
          <p:cNvSpPr/>
          <p:nvPr/>
        </p:nvSpPr>
        <p:spPr>
          <a:xfrm>
            <a:off x="9862504" y="8604015"/>
            <a:ext cx="7690722" cy="1308571"/>
          </a:xfrm>
          <a:custGeom>
            <a:avLst/>
            <a:gdLst/>
            <a:ahLst/>
            <a:cxnLst/>
            <a:rect l="l" t="t" r="r" b="b"/>
            <a:pathLst>
              <a:path w="7690722" h="1308571">
                <a:moveTo>
                  <a:pt x="0" y="0"/>
                </a:moveTo>
                <a:lnTo>
                  <a:pt x="7690721" y="0"/>
                </a:lnTo>
                <a:lnTo>
                  <a:pt x="7690721" y="1308570"/>
                </a:lnTo>
                <a:lnTo>
                  <a:pt x="0" y="13085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243</Words>
  <Application>Microsoft Office PowerPoint</Application>
  <PresentationFormat>Custom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Times New Roman</vt:lpstr>
      <vt:lpstr>Calibri</vt:lpstr>
      <vt:lpstr>BQQSEU+ArialMT</vt:lpstr>
      <vt:lpstr>ETCSQH+Derailed-Medium</vt:lpstr>
      <vt:lpstr>HACPCD+Derailed-ExtraBold</vt:lpstr>
      <vt:lpstr>Theme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modified xsi:type="dcterms:W3CDTF">2023-09-05T12:24:30Z</dcterms:modified>
</cp:coreProperties>
</file>