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80337-9236-490B-9184-10771E4AEEE1}" v="11" dt="2022-05-26T14:22:46.0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33" y="8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Buckley" userId="S::nkb165@newcastle.ac.uk::63ac171b-2dd8-4b05-a812-77f3e76be162" providerId="AD" clId="Web-{11880337-9236-490B-9184-10771E4AEEE1}"/>
    <pc:docChg chg="addSld modSld addMainMaster">
      <pc:chgData name="Kate Buckley" userId="S::nkb165@newcastle.ac.uk::63ac171b-2dd8-4b05-a812-77f3e76be162" providerId="AD" clId="Web-{11880337-9236-490B-9184-10771E4AEEE1}" dt="2022-05-26T14:22:43.529" v="4" actId="20577"/>
      <pc:docMkLst>
        <pc:docMk/>
      </pc:docMkLst>
      <pc:sldChg chg="modSp">
        <pc:chgData name="Kate Buckley" userId="S::nkb165@newcastle.ac.uk::63ac171b-2dd8-4b05-a812-77f3e76be162" providerId="AD" clId="Web-{11880337-9236-490B-9184-10771E4AEEE1}" dt="2022-05-26T14:22:25.465" v="2" actId="20577"/>
        <pc:sldMkLst>
          <pc:docMk/>
          <pc:sldMk cId="0" sldId="257"/>
        </pc:sldMkLst>
        <pc:spChg chg="mod">
          <ac:chgData name="Kate Buckley" userId="S::nkb165@newcastle.ac.uk::63ac171b-2dd8-4b05-a812-77f3e76be162" providerId="AD" clId="Web-{11880337-9236-490B-9184-10771E4AEEE1}" dt="2022-05-26T14:22:25.465" v="2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Kate Buckley" userId="S::nkb165@newcastle.ac.uk::63ac171b-2dd8-4b05-a812-77f3e76be162" providerId="AD" clId="Web-{11880337-9236-490B-9184-10771E4AEEE1}" dt="2022-05-26T14:22:43.529" v="4" actId="20577"/>
        <pc:sldMkLst>
          <pc:docMk/>
          <pc:sldMk cId="0" sldId="259"/>
        </pc:sldMkLst>
        <pc:spChg chg="mod">
          <ac:chgData name="Kate Buckley" userId="S::nkb165@newcastle.ac.uk::63ac171b-2dd8-4b05-a812-77f3e76be162" providerId="AD" clId="Web-{11880337-9236-490B-9184-10771E4AEEE1}" dt="2022-05-26T14:22:43.529" v="4" actId="20577"/>
          <ac:spMkLst>
            <pc:docMk/>
            <pc:sldMk cId="0" sldId="259"/>
            <ac:spMk id="3" creationId="{00000000-0000-0000-0000-000000000000}"/>
          </ac:spMkLst>
        </pc:spChg>
      </pc:sldChg>
      <pc:sldChg chg="add">
        <pc:chgData name="Kate Buckley" userId="S::nkb165@newcastle.ac.uk::63ac171b-2dd8-4b05-a812-77f3e76be162" providerId="AD" clId="Web-{11880337-9236-490B-9184-10771E4AEEE1}" dt="2022-05-26T14:22:15.183" v="0"/>
        <pc:sldMkLst>
          <pc:docMk/>
          <pc:sldMk cId="3033421094" sldId="264"/>
        </pc:sldMkLst>
      </pc:sldChg>
      <pc:sldMasterChg chg="add addSldLayout">
        <pc:chgData name="Kate Buckley" userId="S::nkb165@newcastle.ac.uk::63ac171b-2dd8-4b05-a812-77f3e76be162" providerId="AD" clId="Web-{11880337-9236-490B-9184-10771E4AEEE1}" dt="2022-05-26T14:22:15.183" v="0"/>
        <pc:sldMasterMkLst>
          <pc:docMk/>
          <pc:sldMasterMk cId="0" sldId="2147483666"/>
        </pc:sldMasterMkLst>
        <pc:sldLayoutChg chg="add">
          <pc:chgData name="Kate Buckley" userId="S::nkb165@newcastle.ac.uk::63ac171b-2dd8-4b05-a812-77f3e76be162" providerId="AD" clId="Web-{11880337-9236-490B-9184-10771E4AEEE1}" dt="2022-05-26T14:22:15.183" v="0"/>
          <pc:sldLayoutMkLst>
            <pc:docMk/>
            <pc:sldMasterMk cId="0" sldId="2147483666"/>
            <pc:sldLayoutMk cId="0" sldId="2147483667"/>
          </pc:sldLayoutMkLst>
        </pc:sldLayoutChg>
        <pc:sldLayoutChg chg="add">
          <pc:chgData name="Kate Buckley" userId="S::nkb165@newcastle.ac.uk::63ac171b-2dd8-4b05-a812-77f3e76be162" providerId="AD" clId="Web-{11880337-9236-490B-9184-10771E4AEEE1}" dt="2022-05-26T14:22:15.183" v="0"/>
          <pc:sldLayoutMkLst>
            <pc:docMk/>
            <pc:sldMasterMk cId="0" sldId="2147483666"/>
            <pc:sldLayoutMk cId="0" sldId="2147483668"/>
          </pc:sldLayoutMkLst>
        </pc:sldLayoutChg>
        <pc:sldLayoutChg chg="add">
          <pc:chgData name="Kate Buckley" userId="S::nkb165@newcastle.ac.uk::63ac171b-2dd8-4b05-a812-77f3e76be162" providerId="AD" clId="Web-{11880337-9236-490B-9184-10771E4AEEE1}" dt="2022-05-26T14:22:15.183" v="0"/>
          <pc:sldLayoutMkLst>
            <pc:docMk/>
            <pc:sldMasterMk cId="0" sldId="2147483666"/>
            <pc:sldLayoutMk cId="0" sldId="2147483669"/>
          </pc:sldLayoutMkLst>
        </pc:sldLayoutChg>
        <pc:sldLayoutChg chg="add">
          <pc:chgData name="Kate Buckley" userId="S::nkb165@newcastle.ac.uk::63ac171b-2dd8-4b05-a812-77f3e76be162" providerId="AD" clId="Web-{11880337-9236-490B-9184-10771E4AEEE1}" dt="2022-05-26T14:22:15.183" v="0"/>
          <pc:sldLayoutMkLst>
            <pc:docMk/>
            <pc:sldMasterMk cId="0" sldId="2147483666"/>
            <pc:sldLayoutMk cId="0" sldId="2147483670"/>
          </pc:sldLayoutMkLst>
        </pc:sldLayoutChg>
        <pc:sldLayoutChg chg="add">
          <pc:chgData name="Kate Buckley" userId="S::nkb165@newcastle.ac.uk::63ac171b-2dd8-4b05-a812-77f3e76be162" providerId="AD" clId="Web-{11880337-9236-490B-9184-10771E4AEEE1}" dt="2022-05-26T14:22:15.183" v="0"/>
          <pc:sldLayoutMkLst>
            <pc:docMk/>
            <pc:sldMasterMk cId="0" sldId="2147483666"/>
            <pc:sldLayoutMk cId="0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511037"/>
            <a:ext cx="1114374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300" y="1579542"/>
            <a:ext cx="11143749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665" y="652377"/>
            <a:ext cx="10031019" cy="1500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4140" y="2976798"/>
            <a:ext cx="7510069" cy="176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707" y="268504"/>
            <a:ext cx="9328150" cy="2143760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60"/>
              </a:spcBef>
              <a:tabLst>
                <a:tab pos="2559685" algn="l"/>
                <a:tab pos="3467735" algn="l"/>
                <a:tab pos="4923155" algn="l"/>
              </a:tabLst>
            </a:pPr>
            <a:r>
              <a:rPr sz="5500" spc="-10" dirty="0"/>
              <a:t>Safety</a:t>
            </a:r>
            <a:r>
              <a:rPr lang="en-GB" sz="5500" spc="-10" dirty="0"/>
              <a:t> </a:t>
            </a:r>
            <a:r>
              <a:rPr sz="5500" spc="-25" dirty="0"/>
              <a:t>in</a:t>
            </a:r>
            <a:r>
              <a:rPr sz="5500" dirty="0"/>
              <a:t>	</a:t>
            </a:r>
            <a:r>
              <a:rPr lang="en-GB" sz="5500" dirty="0"/>
              <a:t> </a:t>
            </a:r>
            <a:r>
              <a:rPr sz="5500" spc="-25" dirty="0"/>
              <a:t>the</a:t>
            </a:r>
            <a:r>
              <a:rPr lang="en-GB" sz="5500" spc="-25" dirty="0"/>
              <a:t> </a:t>
            </a:r>
            <a:r>
              <a:rPr sz="5500" spc="-20" dirty="0"/>
              <a:t>mines</a:t>
            </a:r>
            <a:endParaRPr sz="5500" dirty="0"/>
          </a:p>
          <a:p>
            <a:pPr marL="12700" marR="5080" algn="ctr">
              <a:lnSpc>
                <a:spcPct val="100000"/>
              </a:lnSpc>
              <a:spcBef>
                <a:spcPts val="1015"/>
              </a:spcBef>
            </a:pPr>
            <a:r>
              <a:rPr sz="3000" dirty="0"/>
              <a:t>What</a:t>
            </a:r>
            <a:r>
              <a:rPr sz="3000" spc="-20" dirty="0"/>
              <a:t> </a:t>
            </a:r>
            <a:r>
              <a:rPr sz="3000" dirty="0"/>
              <a:t>were</a:t>
            </a:r>
            <a:r>
              <a:rPr sz="3000" spc="-15" dirty="0"/>
              <a:t> </a:t>
            </a:r>
            <a:r>
              <a:rPr sz="3000" dirty="0"/>
              <a:t>the</a:t>
            </a:r>
            <a:r>
              <a:rPr sz="3000" spc="-15" dirty="0"/>
              <a:t> </a:t>
            </a:r>
            <a:r>
              <a:rPr sz="3000" dirty="0"/>
              <a:t>main</a:t>
            </a:r>
            <a:r>
              <a:rPr sz="3000" spc="-15" dirty="0"/>
              <a:t> </a:t>
            </a:r>
            <a:r>
              <a:rPr sz="3000" dirty="0"/>
              <a:t>dangers</a:t>
            </a:r>
            <a:r>
              <a:rPr sz="3000" spc="-15" dirty="0"/>
              <a:t> </a:t>
            </a:r>
            <a:r>
              <a:rPr sz="3000" dirty="0"/>
              <a:t>faced</a:t>
            </a:r>
            <a:r>
              <a:rPr sz="3000" spc="-15" dirty="0"/>
              <a:t> </a:t>
            </a:r>
            <a:r>
              <a:rPr sz="3000" dirty="0"/>
              <a:t>by</a:t>
            </a:r>
            <a:r>
              <a:rPr sz="3000" spc="-15" dirty="0"/>
              <a:t> </a:t>
            </a:r>
            <a:r>
              <a:rPr sz="3000" spc="-10" dirty="0"/>
              <a:t>people </a:t>
            </a:r>
            <a:r>
              <a:rPr sz="3000" dirty="0"/>
              <a:t>working</a:t>
            </a:r>
            <a:r>
              <a:rPr sz="3000" spc="5" dirty="0"/>
              <a:t> </a:t>
            </a:r>
            <a:r>
              <a:rPr sz="3000" dirty="0"/>
              <a:t>in</a:t>
            </a:r>
            <a:r>
              <a:rPr sz="3000" spc="5" dirty="0"/>
              <a:t> </a:t>
            </a:r>
            <a:r>
              <a:rPr sz="3000" dirty="0"/>
              <a:t>the</a:t>
            </a:r>
            <a:r>
              <a:rPr sz="3000" spc="5" dirty="0"/>
              <a:t> </a:t>
            </a:r>
            <a:r>
              <a:rPr sz="3000" dirty="0"/>
              <a:t>mines</a:t>
            </a:r>
            <a:r>
              <a:rPr sz="3000" spc="5" dirty="0"/>
              <a:t> </a:t>
            </a:r>
            <a:r>
              <a:rPr sz="3000" dirty="0"/>
              <a:t>in</a:t>
            </a:r>
            <a:r>
              <a:rPr sz="3000" spc="5" dirty="0"/>
              <a:t> </a:t>
            </a:r>
            <a:r>
              <a:rPr sz="3000" dirty="0"/>
              <a:t>the</a:t>
            </a:r>
            <a:r>
              <a:rPr sz="3000" spc="5" dirty="0"/>
              <a:t> </a:t>
            </a:r>
            <a:r>
              <a:rPr sz="3000" dirty="0"/>
              <a:t>19th</a:t>
            </a:r>
            <a:r>
              <a:rPr sz="3000" spc="10" dirty="0"/>
              <a:t> </a:t>
            </a:r>
            <a:r>
              <a:rPr sz="3000" spc="-10" dirty="0"/>
              <a:t>century?</a:t>
            </a:r>
            <a:endParaRPr sz="3000" dirty="0"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65" y="5999183"/>
            <a:ext cx="1677904" cy="4756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437" y="6015136"/>
            <a:ext cx="1822909" cy="4136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4990"/>
            <a:ext cx="12193193" cy="3078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511037"/>
            <a:ext cx="67970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72465" algn="l"/>
                <a:tab pos="1731645" algn="l"/>
                <a:tab pos="2442845" algn="l"/>
                <a:tab pos="3000375" algn="l"/>
                <a:tab pos="4098925" algn="l"/>
                <a:tab pos="4907280" algn="l"/>
              </a:tabLst>
            </a:pPr>
            <a:r>
              <a:rPr spc="-10" dirty="0"/>
              <a:t>Dangers</a:t>
            </a:r>
            <a:r>
              <a:rPr dirty="0"/>
              <a:t>	</a:t>
            </a:r>
            <a:r>
              <a:rPr lang="en-GB" dirty="0"/>
              <a:t> </a:t>
            </a:r>
            <a:r>
              <a:rPr spc="-10" dirty="0"/>
              <a:t>faced</a:t>
            </a:r>
            <a:r>
              <a:rPr dirty="0"/>
              <a:t>	</a:t>
            </a:r>
            <a:r>
              <a:rPr spc="-25" dirty="0"/>
              <a:t>by</a:t>
            </a:r>
            <a:r>
              <a:rPr lang="en-GB" spc="-25" dirty="0"/>
              <a:t> </a:t>
            </a:r>
            <a:r>
              <a:rPr spc="-10" dirty="0"/>
              <a:t>miners </a:t>
            </a:r>
            <a:r>
              <a:rPr spc="-25" dirty="0"/>
              <a:t>in</a:t>
            </a:r>
            <a:r>
              <a:rPr dirty="0"/>
              <a:t>	</a:t>
            </a:r>
            <a:r>
              <a:rPr spc="-25" dirty="0"/>
              <a:t>the</a:t>
            </a:r>
            <a:r>
              <a:rPr lang="en-GB" spc="-25" dirty="0"/>
              <a:t> </a:t>
            </a:r>
            <a:r>
              <a:rPr spc="-20" dirty="0"/>
              <a:t>19th</a:t>
            </a:r>
            <a:r>
              <a:rPr dirty="0"/>
              <a:t>	</a:t>
            </a:r>
            <a:r>
              <a:rPr lang="en-GB" dirty="0"/>
              <a:t> </a:t>
            </a:r>
            <a:r>
              <a:rPr spc="-10" dirty="0"/>
              <a:t>century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2119542"/>
            <a:ext cx="6564630" cy="11226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lang="en-GB" sz="2400" dirty="0">
                <a:solidFill>
                  <a:srgbClr val="231F20"/>
                </a:solidFill>
                <a:latin typeface="Montserrat-Medium"/>
                <a:cs typeface="Montserrat-Medium"/>
              </a:rPr>
              <a:t> 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19th</a:t>
            </a:r>
            <a:r>
              <a:rPr sz="2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century</a:t>
            </a:r>
            <a:r>
              <a:rPr sz="2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mines</a:t>
            </a:r>
            <a:r>
              <a:rPr sz="2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were 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dangerous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places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work.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Some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main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dangers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miners</a:t>
            </a:r>
            <a:r>
              <a:rPr sz="24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faced</a:t>
            </a:r>
            <a:r>
              <a:rPr sz="2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were:</a:t>
            </a:r>
            <a:endParaRPr sz="2400">
              <a:latin typeface="Montserrat-Medium"/>
              <a:cs typeface="Montserrat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4187483"/>
            <a:ext cx="306895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04C72"/>
                </a:solidFill>
                <a:latin typeface="Montserrat-ExtraBold"/>
                <a:cs typeface="Montserrat-ExtraBold"/>
              </a:rPr>
              <a:t>Flooding </a:t>
            </a:r>
            <a:r>
              <a:rPr sz="2800" b="1" dirty="0">
                <a:solidFill>
                  <a:srgbClr val="004C72"/>
                </a:solidFill>
                <a:latin typeface="Montserrat-ExtraBold"/>
                <a:cs typeface="Montserrat-ExtraBold"/>
              </a:rPr>
              <a:t>Getting</a:t>
            </a:r>
            <a:r>
              <a:rPr sz="2800" b="1" spc="-15" dirty="0">
                <a:solidFill>
                  <a:srgbClr val="004C72"/>
                </a:solidFill>
                <a:latin typeface="Montserrat-ExtraBold"/>
                <a:cs typeface="Montserrat-ExtraBold"/>
              </a:rPr>
              <a:t> </a:t>
            </a:r>
            <a:r>
              <a:rPr sz="2800" b="1" spc="-10" dirty="0">
                <a:solidFill>
                  <a:srgbClr val="004C72"/>
                </a:solidFill>
                <a:latin typeface="Montserrat-ExtraBold"/>
                <a:cs typeface="Montserrat-ExtraBold"/>
              </a:rPr>
              <a:t>trapped </a:t>
            </a:r>
            <a:r>
              <a:rPr sz="2800" b="1" dirty="0">
                <a:solidFill>
                  <a:srgbClr val="004C72"/>
                </a:solidFill>
                <a:latin typeface="Montserrat-ExtraBold"/>
                <a:cs typeface="Montserrat-ExtraBold"/>
              </a:rPr>
              <a:t>Poor</a:t>
            </a:r>
            <a:r>
              <a:rPr sz="2800" b="1" spc="-35" dirty="0">
                <a:solidFill>
                  <a:srgbClr val="004C72"/>
                </a:solidFill>
                <a:latin typeface="Montserrat-ExtraBold"/>
                <a:cs typeface="Montserrat-ExtraBold"/>
              </a:rPr>
              <a:t> </a:t>
            </a:r>
            <a:r>
              <a:rPr sz="2800" b="1" spc="-10" dirty="0">
                <a:solidFill>
                  <a:srgbClr val="004C72"/>
                </a:solidFill>
                <a:latin typeface="Montserrat-ExtraBold"/>
                <a:cs typeface="Montserrat-ExtraBold"/>
              </a:rPr>
              <a:t>ventilation</a:t>
            </a:r>
            <a:endParaRPr sz="2800">
              <a:latin typeface="Montserrat-ExtraBold"/>
              <a:cs typeface="Montserrat-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3845" y="4187838"/>
            <a:ext cx="278257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04C72"/>
                </a:solidFill>
                <a:latin typeface="Montserrat-ExtraBold"/>
                <a:cs typeface="Montserrat-ExtraBold"/>
              </a:rPr>
              <a:t>Explosions </a:t>
            </a:r>
            <a:r>
              <a:rPr sz="2800" b="1" dirty="0">
                <a:solidFill>
                  <a:srgbClr val="004C72"/>
                </a:solidFill>
                <a:latin typeface="Montserrat-ExtraBold"/>
                <a:cs typeface="Montserrat-ExtraBold"/>
              </a:rPr>
              <a:t>Being</a:t>
            </a:r>
            <a:r>
              <a:rPr sz="2800" b="1" spc="20" dirty="0">
                <a:solidFill>
                  <a:srgbClr val="004C72"/>
                </a:solidFill>
                <a:latin typeface="Montserrat-ExtraBold"/>
                <a:cs typeface="Montserrat-ExtraBold"/>
              </a:rPr>
              <a:t> </a:t>
            </a:r>
            <a:r>
              <a:rPr sz="2800" b="1" spc="-10" dirty="0">
                <a:solidFill>
                  <a:srgbClr val="004C72"/>
                </a:solidFill>
                <a:latin typeface="Montserrat-ExtraBold"/>
                <a:cs typeface="Montserrat-ExtraBold"/>
              </a:rPr>
              <a:t>crushed Falling</a:t>
            </a:r>
            <a:endParaRPr sz="2800">
              <a:latin typeface="Montserrat-ExtraBold"/>
              <a:cs typeface="Montserrat-Extra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592" y="0"/>
            <a:ext cx="44046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859355"/>
            <a:ext cx="6831330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Flooding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common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problem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facing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people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working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mines.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5334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1838,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there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terrible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disaster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at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Huskar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pit,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near</a:t>
            </a:r>
            <a:r>
              <a:rPr sz="2200" spc="-7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Barnsley,</a:t>
            </a:r>
            <a:r>
              <a:rPr sz="2200" spc="-7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Yorkshire.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346075">
              <a:lnSpc>
                <a:spcPct val="100000"/>
              </a:lnSpc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mine flooded,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resulting in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 death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 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26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children.</a:t>
            </a:r>
            <a:endParaRPr sz="2200">
              <a:latin typeface="Montserrat-Medium"/>
              <a:cs typeface="Montserrat-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511037"/>
            <a:ext cx="5067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985" algn="l"/>
                <a:tab pos="2663190" algn="l"/>
              </a:tabLst>
            </a:pPr>
            <a:r>
              <a:rPr spc="-10" dirty="0"/>
              <a:t>Danger</a:t>
            </a:r>
            <a:r>
              <a:rPr dirty="0"/>
              <a:t>	</a:t>
            </a:r>
            <a:r>
              <a:rPr spc="-25" dirty="0"/>
              <a:t>1:</a:t>
            </a:r>
            <a:r>
              <a:rPr dirty="0"/>
              <a:t>	</a:t>
            </a:r>
            <a:r>
              <a:rPr spc="-10" dirty="0"/>
              <a:t>Flooding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0601" y="0"/>
            <a:ext cx="43325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511037"/>
            <a:ext cx="71183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985" algn="l"/>
                <a:tab pos="2761615" algn="l"/>
                <a:tab pos="4949825" algn="l"/>
              </a:tabLst>
            </a:pPr>
            <a:r>
              <a:rPr spc="-10" dirty="0"/>
              <a:t>Danger</a:t>
            </a:r>
            <a:r>
              <a:rPr lang="en-GB" spc="-10" dirty="0"/>
              <a:t> </a:t>
            </a:r>
            <a:r>
              <a:rPr spc="-25" dirty="0"/>
              <a:t>2:</a:t>
            </a:r>
            <a:r>
              <a:rPr dirty="0"/>
              <a:t>	</a:t>
            </a:r>
            <a:r>
              <a:rPr spc="-10" dirty="0"/>
              <a:t>Getting</a:t>
            </a:r>
            <a:r>
              <a:rPr lang="en-GB" spc="-10" dirty="0"/>
              <a:t> </a:t>
            </a:r>
            <a:r>
              <a:rPr spc="-10" dirty="0"/>
              <a:t>trapped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1733355"/>
            <a:ext cx="6738620" cy="33782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226695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1900s,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it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not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uncommon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for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miners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lose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their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lives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as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result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becoming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trapped</a:t>
            </a:r>
            <a:r>
              <a:rPr sz="22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below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ground.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January 1862, 204 men and boys got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trapped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died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at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Hester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pit,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at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New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Hartley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Colliery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Northumberland</a:t>
            </a:r>
            <a:r>
              <a:rPr lang="en-GB" sz="2200" dirty="0">
                <a:solidFill>
                  <a:srgbClr val="231F20"/>
                </a:solidFill>
                <a:latin typeface="Montserrat-Medium"/>
                <a:cs typeface="Montserrat-Medium"/>
              </a:rPr>
              <a:t>,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 when the beam of the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pit’s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pumping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engine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(which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used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pump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water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out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pit)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broke,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half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it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fell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down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 mine-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shaft.</a:t>
            </a:r>
            <a:endParaRPr sz="2200">
              <a:latin typeface="Montserrat-Medium"/>
              <a:cs typeface="Montserra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0601" y="0"/>
            <a:ext cx="43325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511037"/>
            <a:ext cx="7124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985" algn="l"/>
                <a:tab pos="2763520" algn="l"/>
                <a:tab pos="4182110" algn="l"/>
              </a:tabLst>
            </a:pPr>
            <a:r>
              <a:rPr spc="-10" dirty="0"/>
              <a:t>Danger</a:t>
            </a:r>
            <a:r>
              <a:rPr lang="en-GB" spc="-10" dirty="0"/>
              <a:t> </a:t>
            </a:r>
            <a:r>
              <a:rPr spc="-25" dirty="0"/>
              <a:t>3:</a:t>
            </a:r>
            <a:r>
              <a:rPr dirty="0"/>
              <a:t>	</a:t>
            </a:r>
            <a:r>
              <a:rPr spc="-20" dirty="0"/>
              <a:t>Poor</a:t>
            </a:r>
            <a:r>
              <a:rPr lang="en-GB" spc="-20" dirty="0"/>
              <a:t> </a:t>
            </a:r>
            <a:r>
              <a:rPr spc="-10" dirty="0"/>
              <a:t>ventilation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89" y="2168855"/>
            <a:ext cx="6166278" cy="4301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7300" y="1562355"/>
            <a:ext cx="5632450" cy="438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Poor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ventilation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big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problem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the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mines in</a:t>
            </a:r>
            <a:r>
              <a:rPr sz="22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1900s.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43053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air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underground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contained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high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levels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coal-dust.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677545">
              <a:lnSpc>
                <a:spcPct val="100000"/>
              </a:lnSpc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Many</a:t>
            </a:r>
            <a:r>
              <a:rPr sz="2200" spc="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miners</a:t>
            </a:r>
            <a:r>
              <a:rPr sz="2200" spc="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suffered</a:t>
            </a:r>
            <a:r>
              <a:rPr sz="2200" spc="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from</a:t>
            </a:r>
            <a:r>
              <a:rPr sz="2200" spc="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lung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problems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including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emphysema,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bronchitis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‘black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lung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disease’.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66040" algn="just">
              <a:lnSpc>
                <a:spcPct val="100000"/>
              </a:lnSpc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It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not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uncommon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for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miners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die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at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an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early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age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because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these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health problems.</a:t>
            </a:r>
            <a:endParaRPr sz="2200">
              <a:latin typeface="Montserrat-Medium"/>
              <a:cs typeface="Montserrat-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511037"/>
            <a:ext cx="5742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985" algn="l"/>
                <a:tab pos="2817495" algn="l"/>
              </a:tabLst>
            </a:pPr>
            <a:r>
              <a:rPr spc="-10" dirty="0"/>
              <a:t>Danger</a:t>
            </a:r>
            <a:r>
              <a:rPr lang="en-GB" spc="-10" dirty="0"/>
              <a:t> </a:t>
            </a:r>
            <a:r>
              <a:rPr spc="-25" dirty="0"/>
              <a:t>4:</a:t>
            </a:r>
            <a:r>
              <a:rPr dirty="0"/>
              <a:t>	</a:t>
            </a:r>
            <a:r>
              <a:rPr spc="-10" dirty="0"/>
              <a:t>Explosions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1463356"/>
            <a:ext cx="6762750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494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Dangerous</a:t>
            </a:r>
            <a:r>
              <a:rPr sz="2200" spc="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gases</a:t>
            </a:r>
            <a:r>
              <a:rPr sz="2200" spc="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known</a:t>
            </a:r>
            <a:r>
              <a:rPr sz="2200" spc="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as</a:t>
            </a:r>
            <a:r>
              <a:rPr sz="2200" spc="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fire-damp</a:t>
            </a:r>
            <a:r>
              <a:rPr sz="2200" spc="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built</a:t>
            </a:r>
            <a:r>
              <a:rPr sz="2200" spc="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up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 the</a:t>
            </a:r>
            <a:r>
              <a:rPr sz="22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mines.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97472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These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gases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could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ignited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by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candles,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causing big</a:t>
            </a:r>
            <a:r>
              <a:rPr sz="22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explosions.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492125">
              <a:lnSpc>
                <a:spcPct val="100000"/>
              </a:lnSpc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Explosions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common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cause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mining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accidents in</a:t>
            </a:r>
            <a:r>
              <a:rPr sz="22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 19th</a:t>
            </a:r>
            <a:r>
              <a:rPr sz="22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century.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359410">
              <a:lnSpc>
                <a:spcPct val="100000"/>
              </a:lnSpc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One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such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accident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happened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at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Wallsend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on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23rd</a:t>
            </a:r>
            <a:r>
              <a:rPr sz="2200" spc="-4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October,1821.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Wallsend</a:t>
            </a:r>
            <a:r>
              <a:rPr sz="22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explosion</a:t>
            </a:r>
            <a:r>
              <a:rPr sz="22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resulted</a:t>
            </a:r>
            <a:r>
              <a:rPr sz="22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2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death</a:t>
            </a:r>
            <a:r>
              <a:rPr sz="22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of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52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56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men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working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pit.</a:t>
            </a:r>
            <a:endParaRPr sz="2200">
              <a:latin typeface="Montserrat-Medium"/>
              <a:cs typeface="Montserra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599" y="0"/>
            <a:ext cx="46025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511036"/>
            <a:ext cx="67176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985" algn="l"/>
                <a:tab pos="2765425" algn="l"/>
                <a:tab pos="4505325" algn="l"/>
              </a:tabLst>
            </a:pPr>
            <a:r>
              <a:rPr spc="-10" dirty="0"/>
              <a:t>Danger</a:t>
            </a:r>
            <a:r>
              <a:rPr lang="en-GB" spc="-10" dirty="0"/>
              <a:t> </a:t>
            </a:r>
            <a:r>
              <a:rPr spc="-25" dirty="0"/>
              <a:t>5:</a:t>
            </a:r>
            <a:r>
              <a:rPr dirty="0"/>
              <a:t>	</a:t>
            </a:r>
            <a:r>
              <a:rPr spc="-10" dirty="0"/>
              <a:t>Being</a:t>
            </a:r>
            <a:r>
              <a:rPr lang="en-GB" spc="-10" dirty="0"/>
              <a:t> </a:t>
            </a:r>
            <a:r>
              <a:rPr spc="-10" dirty="0"/>
              <a:t>crushed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1490355"/>
            <a:ext cx="1087056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Many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mining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accidents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19th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century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result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roof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collapsing.</a:t>
            </a:r>
            <a:endParaRPr sz="22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Montserrat-Medium"/>
              <a:cs typeface="Montserrat-Medium"/>
            </a:endParaRPr>
          </a:p>
          <a:p>
            <a:pPr marL="12700" marR="18351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Children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working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mines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could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also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be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crushed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by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carts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or</a:t>
            </a:r>
            <a:r>
              <a:rPr sz="22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rollies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which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used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transport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coal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along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rails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mine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shaft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where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it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would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be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raised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2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2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surface.</a:t>
            </a:r>
            <a:endParaRPr sz="2200">
              <a:latin typeface="Montserrat-Medium"/>
              <a:cs typeface="Montserrat-Medium"/>
            </a:endParaRPr>
          </a:p>
        </p:txBody>
      </p:sp>
      <p:pic>
        <p:nvPicPr>
          <p:cNvPr id="8" name="Picture 7" descr="A close-up of a woodcut&#10;&#10;Description automatically generated with low confidence">
            <a:extLst>
              <a:ext uri="{FF2B5EF4-FFF2-40B4-BE49-F238E27FC236}">
                <a16:creationId xmlns:a16="http://schemas.microsoft.com/office/drawing/2014/main" id="{02B67ABF-579E-0939-67F6-384004684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3" y="3578564"/>
            <a:ext cx="10816738" cy="276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511037"/>
            <a:ext cx="46323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985" algn="l"/>
                <a:tab pos="2787015" algn="l"/>
              </a:tabLst>
            </a:pPr>
            <a:r>
              <a:rPr spc="-10" dirty="0"/>
              <a:t>Danger</a:t>
            </a:r>
            <a:r>
              <a:rPr lang="en-GB" spc="-10" dirty="0"/>
              <a:t> </a:t>
            </a:r>
            <a:r>
              <a:rPr spc="-25" dirty="0"/>
              <a:t>6:</a:t>
            </a:r>
            <a:r>
              <a:rPr dirty="0"/>
              <a:t>	</a:t>
            </a:r>
            <a:r>
              <a:rPr spc="-10" dirty="0"/>
              <a:t>Falling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1579542"/>
            <a:ext cx="679069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2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Many</a:t>
            </a:r>
            <a:r>
              <a:rPr sz="2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accidents</a:t>
            </a:r>
            <a:r>
              <a:rPr sz="2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2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mines</a:t>
            </a:r>
            <a:r>
              <a:rPr sz="2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happened </a:t>
            </a:r>
            <a:r>
              <a:rPr sz="24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as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400" spc="-4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miners</a:t>
            </a:r>
            <a:r>
              <a:rPr sz="24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24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being</a:t>
            </a:r>
            <a:r>
              <a:rPr sz="24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lowered</a:t>
            </a:r>
            <a:r>
              <a:rPr sz="24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down</a:t>
            </a:r>
            <a:r>
              <a:rPr sz="24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or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raised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up the</a:t>
            </a:r>
            <a:r>
              <a:rPr sz="2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mine 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shaft.</a:t>
            </a:r>
            <a:endParaRPr sz="24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Montserrat-Medium"/>
              <a:cs typeface="Montserrat-Medium"/>
            </a:endParaRPr>
          </a:p>
          <a:p>
            <a:pPr marL="12700" marR="192405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It</a:t>
            </a:r>
            <a:r>
              <a:rPr sz="2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not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uncommon</a:t>
            </a:r>
            <a:r>
              <a:rPr sz="2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for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people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fall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down</a:t>
            </a:r>
            <a:r>
              <a:rPr sz="2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mine</a:t>
            </a:r>
            <a:r>
              <a:rPr sz="2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shaft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on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their</a:t>
            </a:r>
            <a:r>
              <a:rPr sz="2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way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down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40" dirty="0">
                <a:solidFill>
                  <a:srgbClr val="231F20"/>
                </a:solidFill>
                <a:latin typeface="Montserrat-Medium"/>
                <a:cs typeface="Montserrat-Medium"/>
              </a:rPr>
              <a:t>to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coal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face.</a:t>
            </a:r>
            <a:endParaRPr sz="24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Montserrat-Medium"/>
              <a:cs typeface="Montserrat-Medium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Some</a:t>
            </a:r>
            <a:r>
              <a:rPr sz="2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deaths</a:t>
            </a:r>
            <a:r>
              <a:rPr sz="2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2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caused</a:t>
            </a:r>
            <a:r>
              <a:rPr sz="2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by</a:t>
            </a:r>
            <a:r>
              <a:rPr sz="2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miners</a:t>
            </a:r>
            <a:r>
              <a:rPr sz="2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falling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as</a:t>
            </a:r>
            <a:r>
              <a:rPr sz="2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they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being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raised</a:t>
            </a:r>
            <a:r>
              <a:rPr sz="2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back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up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2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mine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shaft at</a:t>
            </a:r>
            <a:r>
              <a:rPr sz="24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the end</a:t>
            </a:r>
            <a:r>
              <a:rPr sz="24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Montserrat-Medium"/>
                <a:cs typeface="Montserrat-Medium"/>
              </a:rPr>
              <a:t>of their</a:t>
            </a:r>
            <a:r>
              <a:rPr sz="24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shift.</a:t>
            </a:r>
            <a:endParaRPr sz="2400">
              <a:latin typeface="Montserrat-Medium"/>
              <a:cs typeface="Montserra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188" y="192139"/>
            <a:ext cx="3682868" cy="6535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389" y="5692698"/>
            <a:ext cx="2134895" cy="6051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2425" y="1659378"/>
            <a:ext cx="954849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2520" algn="l"/>
                <a:tab pos="7195184" algn="l"/>
              </a:tabLst>
            </a:pPr>
            <a:r>
              <a:rPr sz="4900" spc="-10" dirty="0"/>
              <a:t>Newcastle</a:t>
            </a:r>
            <a:r>
              <a:rPr lang="en-GB" sz="4900" spc="-10" dirty="0"/>
              <a:t> </a:t>
            </a:r>
            <a:r>
              <a:rPr sz="4900" spc="-10" dirty="0"/>
              <a:t>University</a:t>
            </a:r>
            <a:r>
              <a:rPr lang="en-GB" sz="4900" spc="-10" dirty="0"/>
              <a:t> </a:t>
            </a:r>
            <a:r>
              <a:rPr sz="4900" spc="-10"/>
              <a:t>Library</a:t>
            </a:r>
            <a:endParaRPr sz="4900" dirty="0"/>
          </a:p>
        </p:txBody>
      </p:sp>
      <p:sp>
        <p:nvSpPr>
          <p:cNvPr id="4" name="object 4"/>
          <p:cNvSpPr txBox="1"/>
          <p:nvPr/>
        </p:nvSpPr>
        <p:spPr>
          <a:xfrm>
            <a:off x="527300" y="5628463"/>
            <a:ext cx="38944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9BCA"/>
                </a:solidFill>
                <a:latin typeface="Montserrat"/>
                <a:cs typeface="Montserrat"/>
              </a:rPr>
              <a:t>ncl.ac.uk/library</a:t>
            </a:r>
            <a:endParaRPr sz="360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094" y="5743590"/>
            <a:ext cx="2250493" cy="5106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86986" y="2617036"/>
            <a:ext cx="6019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2320" algn="l"/>
                <a:tab pos="3043555" algn="l"/>
              </a:tabLst>
            </a:pPr>
            <a:r>
              <a:rPr sz="4000" spc="-10" dirty="0">
                <a:solidFill>
                  <a:srgbClr val="231F20"/>
                </a:solidFill>
                <a:latin typeface="Montserrat"/>
                <a:cs typeface="Montserrat"/>
              </a:rPr>
              <a:t>Explore</a:t>
            </a:r>
            <a:r>
              <a:rPr sz="4000" dirty="0">
                <a:solidFill>
                  <a:srgbClr val="231F20"/>
                </a:solidFill>
                <a:latin typeface="Montserrat"/>
                <a:cs typeface="Montserrat"/>
              </a:rPr>
              <a:t>	</a:t>
            </a:r>
            <a:r>
              <a:rPr sz="4000" spc="-25" dirty="0">
                <a:solidFill>
                  <a:srgbClr val="231F20"/>
                </a:solidFill>
                <a:latin typeface="Montserrat"/>
                <a:cs typeface="Montserrat"/>
              </a:rPr>
              <a:t>the</a:t>
            </a:r>
            <a:r>
              <a:rPr sz="4000" dirty="0">
                <a:solidFill>
                  <a:srgbClr val="231F20"/>
                </a:solidFill>
                <a:latin typeface="Montserrat"/>
                <a:cs typeface="Montserrat"/>
              </a:rPr>
              <a:t>	</a:t>
            </a:r>
            <a:r>
              <a:rPr sz="4000" spc="-10" dirty="0">
                <a:solidFill>
                  <a:srgbClr val="231F20"/>
                </a:solidFill>
                <a:latin typeface="Montserrat"/>
                <a:cs typeface="Montserrat"/>
              </a:rPr>
              <a:t>Possibilities</a:t>
            </a:r>
            <a:endParaRPr sz="4000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3342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7FB0A49E5C54A98F9D390254EBAC8" ma:contentTypeVersion="12" ma:contentTypeDescription="Create a new document." ma:contentTypeScope="" ma:versionID="386401ac8c96c27457f522fda7236c63">
  <xsd:schema xmlns:xsd="http://www.w3.org/2001/XMLSchema" xmlns:xs="http://www.w3.org/2001/XMLSchema" xmlns:p="http://schemas.microsoft.com/office/2006/metadata/properties" xmlns:ns2="65183440-524b-4035-83f5-9217648d3869" xmlns:ns3="5e771c4f-8b55-4c16-89a0-d5f90e838d38" targetNamespace="http://schemas.microsoft.com/office/2006/metadata/properties" ma:root="true" ma:fieldsID="e1e9d80a72542ffc0f2fcd57e55e6e82" ns2:_="" ns3:_="">
    <xsd:import namespace="65183440-524b-4035-83f5-9217648d3869"/>
    <xsd:import namespace="5e771c4f-8b55-4c16-89a0-d5f90e838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83440-524b-4035-83f5-9217648d38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71c4f-8b55-4c16-89a0-d5f90e838d3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d11a1b-9d4d-4243-8226-b266b58f6ba6}" ma:internalName="TaxCatchAll" ma:showField="CatchAllData" ma:web="5e771c4f-8b55-4c16-89a0-d5f90e838d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183440-524b-4035-83f5-9217648d3869">
      <Terms xmlns="http://schemas.microsoft.com/office/infopath/2007/PartnerControls"/>
    </lcf76f155ced4ddcb4097134ff3c332f>
    <TaxCatchAll xmlns="5e771c4f-8b55-4c16-89a0-d5f90e838d38" xsi:nil="true"/>
  </documentManagement>
</p:properties>
</file>

<file path=customXml/itemProps1.xml><?xml version="1.0" encoding="utf-8"?>
<ds:datastoreItem xmlns:ds="http://schemas.openxmlformats.org/officeDocument/2006/customXml" ds:itemID="{AAFA5BAA-CFB3-47BA-8D85-141496B6A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83440-524b-4035-83f5-9217648d3869"/>
    <ds:schemaRef ds:uri="5e771c4f-8b55-4c16-89a0-d5f90e838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12AE85-2576-4A44-AC1C-FC9825C6E1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26657A-A0EF-403F-8666-7CC3131C6EE9}">
  <ds:schemaRefs>
    <ds:schemaRef ds:uri="http://schemas.microsoft.com/office/2006/metadata/properties"/>
    <ds:schemaRef ds:uri="http://schemas.microsoft.com/office/infopath/2007/PartnerControls"/>
    <ds:schemaRef ds:uri="65183440-524b-4035-83f5-9217648d3869"/>
    <ds:schemaRef ds:uri="5e771c4f-8b55-4c16-89a0-d5f90e838d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468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Montserrat</vt:lpstr>
      <vt:lpstr>Montserrat-ExtraBold</vt:lpstr>
      <vt:lpstr>Montserrat-Medium</vt:lpstr>
      <vt:lpstr>Office Theme</vt:lpstr>
      <vt:lpstr>Office Theme</vt:lpstr>
      <vt:lpstr>Safety in  the mines What were the main dangers faced by people working in the mines in the 19th century?</vt:lpstr>
      <vt:lpstr>Dangers  faced by miners in the 19th  century</vt:lpstr>
      <vt:lpstr>Danger 1: Flooding</vt:lpstr>
      <vt:lpstr>Danger 2: Getting trapped</vt:lpstr>
      <vt:lpstr>Danger 3: Poor ventilation</vt:lpstr>
      <vt:lpstr>Danger 4: Explosions</vt:lpstr>
      <vt:lpstr>Danger 5: Being crushed</vt:lpstr>
      <vt:lpstr>Danger 6: Falling</vt:lpstr>
      <vt:lpstr>Newcastle University Library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the mines What were the main dangers faced by people working in the mines in the 19th century?</dc:title>
  <cp:lastModifiedBy>Maciej Dudek</cp:lastModifiedBy>
  <cp:revision>12</cp:revision>
  <dcterms:created xsi:type="dcterms:W3CDTF">2022-05-25T19:58:02Z</dcterms:created>
  <dcterms:modified xsi:type="dcterms:W3CDTF">2023-06-20T14:56:11Z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2022-05-25T00:00:00Z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2022-05-25T00:00:00Z</vt:filetime>
  </property>
  <property fmtid="{D5CDD505-2E9C-101B-9397-08002B2CF9AE}" pid="5" name="ContentTypeId">
    <vt:lpwstr>0x0101007807FB0A49E5C54A98F9D390254EBAC8</vt:lpwstr>
  </property>
  <property fmtid="{D5CDD505-2E9C-101B-9397-08002B2CF9AE}" pid="6" name="MediaServiceImageTags">
    <vt:lpwstr/>
  </property>
</Properties>
</file>