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2A849-00A0-46D9-8F39-2C909A76DC24}" v="1" dt="2022-05-26T14:25:57.459"/>
    <p1510:client id="{92D15EBD-C15B-44FA-AE38-09DA037089AB}" v="100" dt="2022-05-26T14:18:37.5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7" d="100"/>
          <a:sy n="87" d="100"/>
        </p:scale>
        <p:origin x="335" y="9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uckley" userId="S::nkb165@newcastle.ac.uk::63ac171b-2dd8-4b05-a812-77f3e76be162" providerId="AD" clId="Web-{92D15EBD-C15B-44FA-AE38-09DA037089AB}"/>
    <pc:docChg chg="modSld">
      <pc:chgData name="Kate Buckley" userId="S::nkb165@newcastle.ac.uk::63ac171b-2dd8-4b05-a812-77f3e76be162" providerId="AD" clId="Web-{92D15EBD-C15B-44FA-AE38-09DA037089AB}" dt="2022-05-26T14:18:37.552" v="65" actId="1076"/>
      <pc:docMkLst>
        <pc:docMk/>
      </pc:docMkLst>
      <pc:sldChg chg="modSp">
        <pc:chgData name="Kate Buckley" userId="S::nkb165@newcastle.ac.uk::63ac171b-2dd8-4b05-a812-77f3e76be162" providerId="AD" clId="Web-{92D15EBD-C15B-44FA-AE38-09DA037089AB}" dt="2022-05-26T14:18:15.036" v="54" actId="20577"/>
        <pc:sldMkLst>
          <pc:docMk/>
          <pc:sldMk cId="0" sldId="259"/>
        </pc:sldMkLst>
        <pc:spChg chg="mod">
          <ac:chgData name="Kate Buckley" userId="S::nkb165@newcastle.ac.uk::63ac171b-2dd8-4b05-a812-77f3e76be162" providerId="AD" clId="Web-{92D15EBD-C15B-44FA-AE38-09DA037089AB}" dt="2022-05-26T14:18:15.036" v="54" actId="20577"/>
          <ac:spMkLst>
            <pc:docMk/>
            <pc:sldMk cId="0" sldId="259"/>
            <ac:spMk id="2" creationId="{00000000-0000-0000-0000-000000000000}"/>
          </ac:spMkLst>
        </pc:spChg>
      </pc:sldChg>
      <pc:sldChg chg="addSp delSp modSp">
        <pc:chgData name="Kate Buckley" userId="S::nkb165@newcastle.ac.uk::63ac171b-2dd8-4b05-a812-77f3e76be162" providerId="AD" clId="Web-{92D15EBD-C15B-44FA-AE38-09DA037089AB}" dt="2022-05-26T14:18:37.552" v="65" actId="1076"/>
        <pc:sldMkLst>
          <pc:docMk/>
          <pc:sldMk cId="0" sldId="260"/>
        </pc:sldMkLst>
        <pc:spChg chg="mod">
          <ac:chgData name="Kate Buckley" userId="S::nkb165@newcastle.ac.uk::63ac171b-2dd8-4b05-a812-77f3e76be162" providerId="AD" clId="Web-{92D15EBD-C15B-44FA-AE38-09DA037089AB}" dt="2022-05-26T14:18:37.552" v="65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Kate Buckley" userId="S::nkb165@newcastle.ac.uk::63ac171b-2dd8-4b05-a812-77f3e76be162" providerId="AD" clId="Web-{92D15EBD-C15B-44FA-AE38-09DA037089AB}" dt="2022-05-26T14:18:33.865" v="64" actId="107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Kate Buckley" userId="S::nkb165@newcastle.ac.uk::63ac171b-2dd8-4b05-a812-77f3e76be162" providerId="AD" clId="Web-{92D15EBD-C15B-44FA-AE38-09DA037089AB}" dt="2022-05-26T14:18:29.896" v="63"/>
          <ac:spMkLst>
            <pc:docMk/>
            <pc:sldMk cId="0" sldId="260"/>
            <ac:spMk id="5" creationId="{40733CF2-77A1-6537-392C-CFA7446BF2CC}"/>
          </ac:spMkLst>
        </pc:spChg>
      </pc:sldChg>
      <pc:sldChg chg="modSp">
        <pc:chgData name="Kate Buckley" userId="S::nkb165@newcastle.ac.uk::63ac171b-2dd8-4b05-a812-77f3e76be162" providerId="AD" clId="Web-{92D15EBD-C15B-44FA-AE38-09DA037089AB}" dt="2022-05-26T14:15:10.642" v="5" actId="1076"/>
        <pc:sldMkLst>
          <pc:docMk/>
          <pc:sldMk cId="0" sldId="261"/>
        </pc:sldMkLst>
        <pc:spChg chg="mod">
          <ac:chgData name="Kate Buckley" userId="S::nkb165@newcastle.ac.uk::63ac171b-2dd8-4b05-a812-77f3e76be162" providerId="AD" clId="Web-{92D15EBD-C15B-44FA-AE38-09DA037089AB}" dt="2022-05-26T14:15:10.642" v="5" actId="1076"/>
          <ac:spMkLst>
            <pc:docMk/>
            <pc:sldMk cId="0" sldId="261"/>
            <ac:spMk id="3" creationId="{00000000-0000-0000-0000-000000000000}"/>
          </ac:spMkLst>
        </pc:spChg>
      </pc:sldChg>
      <pc:sldChg chg="addSp delSp modSp">
        <pc:chgData name="Kate Buckley" userId="S::nkb165@newcastle.ac.uk::63ac171b-2dd8-4b05-a812-77f3e76be162" providerId="AD" clId="Web-{92D15EBD-C15B-44FA-AE38-09DA037089AB}" dt="2022-05-26T14:17:09.035" v="20" actId="20577"/>
        <pc:sldMkLst>
          <pc:docMk/>
          <pc:sldMk cId="0" sldId="262"/>
        </pc:sldMkLst>
        <pc:spChg chg="mod">
          <ac:chgData name="Kate Buckley" userId="S::nkb165@newcastle.ac.uk::63ac171b-2dd8-4b05-a812-77f3e76be162" providerId="AD" clId="Web-{92D15EBD-C15B-44FA-AE38-09DA037089AB}" dt="2022-05-26T14:16:56.597" v="13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Kate Buckley" userId="S::nkb165@newcastle.ac.uk::63ac171b-2dd8-4b05-a812-77f3e76be162" providerId="AD" clId="Web-{92D15EBD-C15B-44FA-AE38-09DA037089AB}" dt="2022-05-26T14:17:09.035" v="20" actId="20577"/>
          <ac:spMkLst>
            <pc:docMk/>
            <pc:sldMk cId="0" sldId="262"/>
            <ac:spMk id="4" creationId="{00000000-0000-0000-0000-000000000000}"/>
          </ac:spMkLst>
        </pc:spChg>
        <pc:spChg chg="del">
          <ac:chgData name="Kate Buckley" userId="S::nkb165@newcastle.ac.uk::63ac171b-2dd8-4b05-a812-77f3e76be162" providerId="AD" clId="Web-{92D15EBD-C15B-44FA-AE38-09DA037089AB}" dt="2022-05-26T14:16:22.096" v="6"/>
          <ac:spMkLst>
            <pc:docMk/>
            <pc:sldMk cId="0" sldId="262"/>
            <ac:spMk id="5" creationId="{00000000-0000-0000-0000-000000000000}"/>
          </ac:spMkLst>
        </pc:spChg>
        <pc:picChg chg="add mod">
          <ac:chgData name="Kate Buckley" userId="S::nkb165@newcastle.ac.uk::63ac171b-2dd8-4b05-a812-77f3e76be162" providerId="AD" clId="Web-{92D15EBD-C15B-44FA-AE38-09DA037089AB}" dt="2022-05-26T14:16:34.518" v="9" actId="14100"/>
          <ac:picMkLst>
            <pc:docMk/>
            <pc:sldMk cId="0" sldId="262"/>
            <ac:picMk id="6" creationId="{FF61392D-4E98-57F2-0BB6-2AFC58507D7B}"/>
          </ac:picMkLst>
        </pc:picChg>
      </pc:sldChg>
      <pc:sldChg chg="modSp">
        <pc:chgData name="Kate Buckley" userId="S::nkb165@newcastle.ac.uk::63ac171b-2dd8-4b05-a812-77f3e76be162" providerId="AD" clId="Web-{92D15EBD-C15B-44FA-AE38-09DA037089AB}" dt="2022-05-26T14:17:33.535" v="30" actId="1076"/>
        <pc:sldMkLst>
          <pc:docMk/>
          <pc:sldMk cId="0" sldId="263"/>
        </pc:sldMkLst>
        <pc:spChg chg="mod">
          <ac:chgData name="Kate Buckley" userId="S::nkb165@newcastle.ac.uk::63ac171b-2dd8-4b05-a812-77f3e76be162" providerId="AD" clId="Web-{92D15EBD-C15B-44FA-AE38-09DA037089AB}" dt="2022-05-26T14:17:31.238" v="29" actId="20577"/>
          <ac:spMkLst>
            <pc:docMk/>
            <pc:sldMk cId="0" sldId="263"/>
            <ac:spMk id="3" creationId="{00000000-0000-0000-0000-000000000000}"/>
          </ac:spMkLst>
        </pc:spChg>
        <pc:picChg chg="mod">
          <ac:chgData name="Kate Buckley" userId="S::nkb165@newcastle.ac.uk::63ac171b-2dd8-4b05-a812-77f3e76be162" providerId="AD" clId="Web-{92D15EBD-C15B-44FA-AE38-09DA037089AB}" dt="2022-05-26T14:17:33.535" v="30" actId="1076"/>
          <ac:picMkLst>
            <pc:docMk/>
            <pc:sldMk cId="0" sldId="263"/>
            <ac:picMk id="4" creationId="{00000000-0000-0000-0000-000000000000}"/>
          </ac:picMkLst>
        </pc:picChg>
      </pc:sldChg>
    </pc:docChg>
  </pc:docChgLst>
  <pc:docChgLst>
    <pc:chgData name="Kate Buckley" userId="S::nkb165@newcastle.ac.uk::63ac171b-2dd8-4b05-a812-77f3e76be162" providerId="AD" clId="Web-{6542A849-00A0-46D9-8F39-2C909A76DC24}"/>
    <pc:docChg chg="addSld addMainMaster">
      <pc:chgData name="Kate Buckley" userId="S::nkb165@newcastle.ac.uk::63ac171b-2dd8-4b05-a812-77f3e76be162" providerId="AD" clId="Web-{6542A849-00A0-46D9-8F39-2C909A76DC24}" dt="2022-05-26T14:25:57.459" v="0"/>
      <pc:docMkLst>
        <pc:docMk/>
      </pc:docMkLst>
      <pc:sldChg chg="add">
        <pc:chgData name="Kate Buckley" userId="S::nkb165@newcastle.ac.uk::63ac171b-2dd8-4b05-a812-77f3e76be162" providerId="AD" clId="Web-{6542A849-00A0-46D9-8F39-2C909A76DC24}" dt="2022-05-26T14:25:57.459" v="0"/>
        <pc:sldMkLst>
          <pc:docMk/>
          <pc:sldMk cId="1079401428" sldId="264"/>
        </pc:sldMkLst>
      </pc:sldChg>
      <pc:sldMasterChg chg="add addSldLayout">
        <pc:chgData name="Kate Buckley" userId="S::nkb165@newcastle.ac.uk::63ac171b-2dd8-4b05-a812-77f3e76be162" providerId="AD" clId="Web-{6542A849-00A0-46D9-8F39-2C909A76DC24}" dt="2022-05-26T14:25:57.459" v="0"/>
        <pc:sldMasterMkLst>
          <pc:docMk/>
          <pc:sldMasterMk cId="0" sldId="2147483666"/>
        </pc:sldMasterMkLst>
        <pc:sldLayoutChg chg="add">
          <pc:chgData name="Kate Buckley" userId="S::nkb165@newcastle.ac.uk::63ac171b-2dd8-4b05-a812-77f3e76be162" providerId="AD" clId="Web-{6542A849-00A0-46D9-8F39-2C909A76DC24}" dt="2022-05-26T14:25:57.459" v="0"/>
          <pc:sldLayoutMkLst>
            <pc:docMk/>
            <pc:sldMasterMk cId="0" sldId="2147483666"/>
            <pc:sldLayoutMk cId="0" sldId="2147483667"/>
          </pc:sldLayoutMkLst>
        </pc:sldLayoutChg>
        <pc:sldLayoutChg chg="add">
          <pc:chgData name="Kate Buckley" userId="S::nkb165@newcastle.ac.uk::63ac171b-2dd8-4b05-a812-77f3e76be162" providerId="AD" clId="Web-{6542A849-00A0-46D9-8F39-2C909A76DC24}" dt="2022-05-26T14:25:57.459" v="0"/>
          <pc:sldLayoutMkLst>
            <pc:docMk/>
            <pc:sldMasterMk cId="0" sldId="2147483666"/>
            <pc:sldLayoutMk cId="0" sldId="2147483668"/>
          </pc:sldLayoutMkLst>
        </pc:sldLayoutChg>
        <pc:sldLayoutChg chg="add">
          <pc:chgData name="Kate Buckley" userId="S::nkb165@newcastle.ac.uk::63ac171b-2dd8-4b05-a812-77f3e76be162" providerId="AD" clId="Web-{6542A849-00A0-46D9-8F39-2C909A76DC24}" dt="2022-05-26T14:25:57.459" v="0"/>
          <pc:sldLayoutMkLst>
            <pc:docMk/>
            <pc:sldMasterMk cId="0" sldId="2147483666"/>
            <pc:sldLayoutMk cId="0" sldId="2147483669"/>
          </pc:sldLayoutMkLst>
        </pc:sldLayoutChg>
        <pc:sldLayoutChg chg="add">
          <pc:chgData name="Kate Buckley" userId="S::nkb165@newcastle.ac.uk::63ac171b-2dd8-4b05-a812-77f3e76be162" providerId="AD" clId="Web-{6542A849-00A0-46D9-8F39-2C909A76DC24}" dt="2022-05-26T14:25:57.459" v="0"/>
          <pc:sldLayoutMkLst>
            <pc:docMk/>
            <pc:sldMasterMk cId="0" sldId="2147483666"/>
            <pc:sldLayoutMk cId="0" sldId="2147483670"/>
          </pc:sldLayoutMkLst>
        </pc:sldLayoutChg>
        <pc:sldLayoutChg chg="add">
          <pc:chgData name="Kate Buckley" userId="S::nkb165@newcastle.ac.uk::63ac171b-2dd8-4b05-a812-77f3e76be162" providerId="AD" clId="Web-{6542A849-00A0-46D9-8F39-2C909A76DC24}" dt="2022-05-26T14:25:57.459" v="0"/>
          <pc:sldLayoutMkLst>
            <pc:docMk/>
            <pc:sldMasterMk cId="0" sldId="2147483666"/>
            <pc:sldLayoutMk cId="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7300" y="511037"/>
            <a:ext cx="11143749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34574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34574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34574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511037"/>
            <a:ext cx="1114374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34574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0" y="1707168"/>
            <a:ext cx="11143749" cy="3361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665" y="652377"/>
            <a:ext cx="10031019" cy="1500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4140" y="2976798"/>
            <a:ext cx="7510069" cy="176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65" y="5999183"/>
            <a:ext cx="1677904" cy="4756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437" y="6015136"/>
            <a:ext cx="1822909" cy="4136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407435"/>
            <a:ext cx="9001760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100"/>
              </a:spcBef>
              <a:tabLst>
                <a:tab pos="920115" algn="l"/>
                <a:tab pos="2376170" algn="l"/>
                <a:tab pos="5662295" algn="l"/>
                <a:tab pos="6631940" algn="l"/>
              </a:tabLst>
            </a:pPr>
            <a:r>
              <a:rPr sz="5500" spc="-10" dirty="0"/>
              <a:t>Improvements</a:t>
            </a:r>
            <a:r>
              <a:rPr sz="5500" dirty="0"/>
              <a:t>	</a:t>
            </a:r>
            <a:r>
              <a:rPr sz="5500" spc="-25" dirty="0"/>
              <a:t>to</a:t>
            </a:r>
            <a:r>
              <a:rPr sz="5500" dirty="0"/>
              <a:t>	</a:t>
            </a:r>
            <a:r>
              <a:rPr sz="5500" spc="-30" dirty="0"/>
              <a:t>Safety </a:t>
            </a:r>
            <a:r>
              <a:rPr sz="5500" spc="-25" dirty="0"/>
              <a:t>in</a:t>
            </a:r>
            <a:r>
              <a:rPr sz="5500" dirty="0"/>
              <a:t>	</a:t>
            </a:r>
            <a:r>
              <a:rPr sz="5500" spc="-25" dirty="0"/>
              <a:t>the</a:t>
            </a:r>
            <a:r>
              <a:rPr sz="5500" dirty="0"/>
              <a:t>	</a:t>
            </a:r>
            <a:r>
              <a:rPr sz="5500" spc="-10" dirty="0"/>
              <a:t>Mines</a:t>
            </a:r>
            <a:endParaRPr sz="5500" dirty="0"/>
          </a:p>
        </p:txBody>
      </p:sp>
      <p:sp>
        <p:nvSpPr>
          <p:cNvPr id="5" name="object 5"/>
          <p:cNvSpPr txBox="1"/>
          <p:nvPr/>
        </p:nvSpPr>
        <p:spPr>
          <a:xfrm>
            <a:off x="527300" y="2791763"/>
            <a:ext cx="6000750" cy="2676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Why</a:t>
            </a:r>
            <a:r>
              <a:rPr sz="2350" b="1" spc="-10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were</a:t>
            </a:r>
            <a:r>
              <a:rPr sz="2350" b="1" spc="-9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there</a:t>
            </a:r>
            <a:r>
              <a:rPr sz="2350" b="1" spc="-9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calls</a:t>
            </a:r>
            <a:r>
              <a:rPr sz="2350" b="1" spc="-9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to</a:t>
            </a:r>
            <a:r>
              <a:rPr sz="2350" b="1" spc="-10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improve</a:t>
            </a:r>
            <a:r>
              <a:rPr sz="2350" b="1" spc="-9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safety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in</a:t>
            </a:r>
            <a:r>
              <a:rPr sz="2350" b="1" spc="-4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the</a:t>
            </a:r>
            <a:r>
              <a:rPr sz="2350" b="1" spc="-4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mines</a:t>
            </a:r>
            <a:r>
              <a:rPr sz="2350" b="1" spc="-4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in</a:t>
            </a:r>
            <a:r>
              <a:rPr sz="2350" b="1" spc="-3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the</a:t>
            </a:r>
            <a:r>
              <a:rPr sz="2350" b="1" spc="-4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19th</a:t>
            </a:r>
            <a:r>
              <a:rPr sz="2350" b="1" spc="-4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century?</a:t>
            </a:r>
            <a:endParaRPr sz="2350" dirty="0">
              <a:latin typeface="Montserrat-SemiBold"/>
              <a:cs typeface="Montserrat-SemiBold"/>
            </a:endParaRPr>
          </a:p>
          <a:p>
            <a:pPr marL="12700" marR="918844">
              <a:lnSpc>
                <a:spcPct val="100000"/>
              </a:lnSpc>
              <a:spcBef>
                <a:spcPts val="1980"/>
              </a:spcBef>
            </a:pP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How</a:t>
            </a:r>
            <a:r>
              <a:rPr sz="2350" b="1" spc="-8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did</a:t>
            </a:r>
            <a:r>
              <a:rPr sz="2350" b="1" spc="-8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new</a:t>
            </a:r>
            <a:r>
              <a:rPr sz="2350" b="1" spc="-8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inventions</a:t>
            </a:r>
            <a:r>
              <a:rPr sz="2350" b="1" spc="-7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improve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safety</a:t>
            </a:r>
            <a:r>
              <a:rPr sz="2350" b="1" spc="-6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in</a:t>
            </a:r>
            <a:r>
              <a:rPr sz="2350" b="1" spc="-6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the</a:t>
            </a:r>
            <a:r>
              <a:rPr sz="2350" b="1" spc="-6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mines?</a:t>
            </a:r>
            <a:endParaRPr sz="2350" dirty="0">
              <a:latin typeface="Montserrat-SemiBold"/>
              <a:cs typeface="Montserrat-SemiBold"/>
            </a:endParaRPr>
          </a:p>
          <a:p>
            <a:pPr marL="12700" marR="459105">
              <a:lnSpc>
                <a:spcPct val="100000"/>
              </a:lnSpc>
              <a:spcBef>
                <a:spcPts val="1985"/>
              </a:spcBef>
            </a:pP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How</a:t>
            </a:r>
            <a:r>
              <a:rPr sz="2350" b="1" spc="-10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did</a:t>
            </a:r>
            <a:r>
              <a:rPr sz="2350" b="1" spc="-10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new</a:t>
            </a:r>
            <a:r>
              <a:rPr sz="2350" b="1" spc="-9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laws</a:t>
            </a:r>
            <a:r>
              <a:rPr sz="2350" b="1" spc="-10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improve</a:t>
            </a:r>
            <a:r>
              <a:rPr sz="2350" b="1" spc="-9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safety</a:t>
            </a:r>
            <a:r>
              <a:rPr sz="2350" b="1" spc="-10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25" dirty="0">
                <a:solidFill>
                  <a:srgbClr val="231F20"/>
                </a:solidFill>
                <a:latin typeface="Montserrat-SemiBold"/>
                <a:cs typeface="Montserrat-SemiBold"/>
              </a:rPr>
              <a:t>in </a:t>
            </a:r>
            <a:r>
              <a:rPr sz="235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the</a:t>
            </a:r>
            <a:r>
              <a:rPr sz="2350" b="1" spc="-4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35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mines?</a:t>
            </a:r>
            <a:endParaRPr sz="2350" dirty="0">
              <a:latin typeface="Montserrat-SemiBold"/>
              <a:cs typeface="Montserrat-Semi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37634" y="1878468"/>
            <a:ext cx="5755640" cy="4645660"/>
            <a:chOff x="6437634" y="1878468"/>
            <a:chExt cx="5755640" cy="4645660"/>
          </a:xfrm>
        </p:grpSpPr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634" y="4426593"/>
              <a:ext cx="5755559" cy="16343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2008" y="5660999"/>
              <a:ext cx="1817636" cy="8626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0935" y="1878468"/>
              <a:ext cx="1163526" cy="4594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3600" y="4068000"/>
              <a:ext cx="1196875" cy="2426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88468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23085" algn="l"/>
                <a:tab pos="2483485" algn="l"/>
                <a:tab pos="2924810" algn="l"/>
                <a:tab pos="3542665" algn="l"/>
                <a:tab pos="4530725" algn="l"/>
                <a:tab pos="5899785" algn="l"/>
                <a:tab pos="6605270" algn="l"/>
              </a:tabLst>
            </a:pPr>
            <a:r>
              <a:rPr spc="-25" dirty="0"/>
              <a:t>Why</a:t>
            </a:r>
            <a:r>
              <a:rPr dirty="0"/>
              <a:t>	</a:t>
            </a:r>
            <a:r>
              <a:rPr spc="-20" dirty="0"/>
              <a:t>were</a:t>
            </a:r>
            <a:r>
              <a:rPr dirty="0"/>
              <a:t>	</a:t>
            </a:r>
            <a:r>
              <a:rPr spc="-10" dirty="0"/>
              <a:t>there</a:t>
            </a:r>
            <a:r>
              <a:rPr dirty="0"/>
              <a:t>	</a:t>
            </a:r>
            <a:r>
              <a:rPr spc="-10" dirty="0"/>
              <a:t>calls</a:t>
            </a:r>
            <a:r>
              <a:rPr dirty="0"/>
              <a:t>	</a:t>
            </a:r>
            <a:r>
              <a:rPr spc="-25" dirty="0"/>
              <a:t>to</a:t>
            </a:r>
            <a:r>
              <a:rPr dirty="0"/>
              <a:t>	</a:t>
            </a:r>
            <a:r>
              <a:rPr spc="-35" dirty="0"/>
              <a:t>improve </a:t>
            </a:r>
            <a:r>
              <a:rPr spc="-10" dirty="0"/>
              <a:t>safety</a:t>
            </a:r>
            <a:r>
              <a:rPr dirty="0"/>
              <a:t>	</a:t>
            </a:r>
            <a:r>
              <a:rPr spc="-25" dirty="0"/>
              <a:t>in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</a:t>
            </a:r>
            <a:r>
              <a:rPr spc="-10" dirty="0"/>
              <a:t>mines?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2121169"/>
            <a:ext cx="7856855" cy="332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Accidents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mines</a:t>
            </a:r>
            <a:r>
              <a:rPr sz="20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common</a:t>
            </a:r>
            <a:r>
              <a:rPr sz="20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19th</a:t>
            </a:r>
            <a:r>
              <a:rPr sz="20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century.</a:t>
            </a:r>
            <a:endParaRPr sz="20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Montserrat-Medium"/>
              <a:cs typeface="Montserrat-Medium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Many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people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working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mines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injured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or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killed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Montserrat-Medium"/>
                <a:cs typeface="Montserrat-Medium"/>
              </a:rPr>
              <a:t>a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result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shaft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accidents,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explosions,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roof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falls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drowning.</a:t>
            </a:r>
            <a:endParaRPr sz="20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Montserrat-Medium"/>
              <a:cs typeface="Montserrat-Medium"/>
            </a:endParaRPr>
          </a:p>
          <a:p>
            <a:pPr marL="12700" marR="136525">
              <a:lnSpc>
                <a:spcPct val="100000"/>
              </a:lnSpc>
            </a:pP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News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about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disasters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such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Huskar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pit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disaster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1832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where</a:t>
            </a:r>
            <a:r>
              <a:rPr sz="20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26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children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lost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their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lives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shocked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people.</a:t>
            </a:r>
            <a:endParaRPr sz="20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Montserrat-Medium"/>
              <a:cs typeface="Montserrat-Medium"/>
            </a:endParaRPr>
          </a:p>
          <a:p>
            <a:pPr marL="12700" marR="358775" algn="just">
              <a:lnSpc>
                <a:spcPct val="100000"/>
              </a:lnSpc>
            </a:pP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Queen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Victoria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took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an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interest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this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disaster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shortly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afterwards</a:t>
            </a:r>
            <a:r>
              <a:rPr sz="20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Royal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Commission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set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up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enquire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into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women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children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working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coal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mines.</a:t>
            </a:r>
            <a:endParaRPr sz="2000">
              <a:latin typeface="Montserrat-Medium"/>
              <a:cs typeface="Montserrat-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13666" y="2851456"/>
            <a:ext cx="3895090" cy="3676650"/>
            <a:chOff x="7813666" y="2851456"/>
            <a:chExt cx="3895090" cy="3676650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3666" y="5613892"/>
              <a:ext cx="1962196" cy="7569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3499" y="2851456"/>
              <a:ext cx="1405013" cy="34655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2000" y="4101000"/>
              <a:ext cx="1196875" cy="2426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357949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6205" algn="l"/>
                <a:tab pos="1823085" algn="l"/>
                <a:tab pos="2402205" algn="l"/>
                <a:tab pos="2483485" algn="l"/>
              </a:tabLst>
            </a:pPr>
            <a:r>
              <a:rPr spc="-25" dirty="0"/>
              <a:t>How</a:t>
            </a:r>
            <a:r>
              <a:rPr dirty="0"/>
              <a:t>	</a:t>
            </a:r>
            <a:r>
              <a:rPr spc="-25" dirty="0"/>
              <a:t>did</a:t>
            </a:r>
            <a:r>
              <a:rPr dirty="0"/>
              <a:t>	</a:t>
            </a:r>
            <a:r>
              <a:rPr spc="-25" dirty="0"/>
              <a:t>new </a:t>
            </a:r>
            <a:r>
              <a:rPr spc="-10" dirty="0"/>
              <a:t>inventions improve safety</a:t>
            </a:r>
            <a:r>
              <a:rPr dirty="0"/>
              <a:t>	</a:t>
            </a:r>
            <a:r>
              <a:rPr spc="-25" dirty="0"/>
              <a:t>in</a:t>
            </a:r>
            <a:r>
              <a:rPr dirty="0"/>
              <a:t>		</a:t>
            </a:r>
            <a:r>
              <a:rPr spc="-25" dirty="0"/>
              <a:t>the </a:t>
            </a:r>
            <a:r>
              <a:rPr spc="-10" dirty="0"/>
              <a:t>mines?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3982542"/>
            <a:ext cx="376745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New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inventions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including</a:t>
            </a:r>
            <a:r>
              <a:rPr sz="2400" spc="-6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steam</a:t>
            </a:r>
            <a:r>
              <a:rPr sz="24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pumps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24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miner’s</a:t>
            </a:r>
            <a:r>
              <a:rPr sz="24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safety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lamp</a:t>
            </a:r>
            <a:r>
              <a:rPr sz="2400" spc="-6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improved</a:t>
            </a:r>
            <a:r>
              <a:rPr sz="2400" spc="-5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safety</a:t>
            </a:r>
            <a:r>
              <a:rPr sz="2400" spc="-5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in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mines.</a:t>
            </a:r>
            <a:endParaRPr sz="240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993" y="0"/>
            <a:ext cx="7342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500981"/>
            <a:ext cx="5967730" cy="482952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Steam</a:t>
            </a:r>
            <a:r>
              <a:rPr sz="1800" spc="-5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powered</a:t>
            </a:r>
            <a:r>
              <a:rPr sz="18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pumps</a:t>
            </a:r>
            <a:r>
              <a:rPr sz="18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18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used</a:t>
            </a:r>
            <a:r>
              <a:rPr sz="18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8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remove</a:t>
            </a:r>
            <a:r>
              <a:rPr sz="18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water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from</a:t>
            </a:r>
            <a:r>
              <a:rPr sz="1800" spc="5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800" spc="6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mines.</a:t>
            </a:r>
            <a:endParaRPr sz="1800">
              <a:latin typeface="Montserrat-Medium"/>
              <a:cs typeface="Montserrat-Medium"/>
            </a:endParaRPr>
          </a:p>
          <a:p>
            <a:pPr marL="12700" marR="217170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1698,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Thomas Savery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began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promoting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his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steam</a:t>
            </a:r>
            <a:r>
              <a:rPr sz="1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pump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(which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he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referred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‘the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miner’s friend’).</a:t>
            </a:r>
            <a:endParaRPr sz="1800">
              <a:latin typeface="Montserrat-Medium"/>
              <a:cs typeface="Montserrat-Medium"/>
            </a:endParaRPr>
          </a:p>
          <a:p>
            <a:pPr marL="12700" marR="210185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From</a:t>
            </a:r>
            <a:r>
              <a:rPr sz="1800" spc="-4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1712</a:t>
            </a:r>
            <a:r>
              <a:rPr sz="18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Thomas</a:t>
            </a:r>
            <a:r>
              <a:rPr sz="1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Newcomen’s</a:t>
            </a:r>
            <a:r>
              <a:rPr sz="18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steam</a:t>
            </a:r>
            <a:r>
              <a:rPr sz="18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pump</a:t>
            </a:r>
            <a:r>
              <a:rPr sz="1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was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used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pump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water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out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mines.</a:t>
            </a:r>
            <a:endParaRPr sz="1800">
              <a:latin typeface="Montserrat-Medium"/>
              <a:cs typeface="Montserrat-Medium"/>
            </a:endParaRPr>
          </a:p>
          <a:p>
            <a:pPr marL="12700" marR="53975">
              <a:spcBef>
                <a:spcPts val="570"/>
              </a:spcBef>
            </a:pP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Newcomen’s</a:t>
            </a:r>
            <a:r>
              <a:rPr sz="1800" spc="-5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steam</a:t>
            </a:r>
            <a:r>
              <a:rPr sz="1800" spc="-5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pump</a:t>
            </a:r>
            <a:r>
              <a:rPr sz="1800" spc="-5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1800" spc="-5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improved</a:t>
            </a:r>
            <a:r>
              <a:rPr sz="1800" spc="-5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by</a:t>
            </a:r>
            <a:r>
              <a:rPr sz="1800" spc="-5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James Watt</a:t>
            </a:r>
            <a:r>
              <a:rPr sz="1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who,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1776,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designed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machine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which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was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much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more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powerful.</a:t>
            </a:r>
            <a:endParaRPr lang="en-GB">
              <a:solidFill>
                <a:srgbClr val="000000"/>
              </a:solidFill>
              <a:latin typeface="Montserrat-Medium"/>
              <a:cs typeface="Montserrat-Medium"/>
            </a:endParaRPr>
          </a:p>
          <a:p>
            <a:pPr marL="12700" marR="13970">
              <a:lnSpc>
                <a:spcPct val="100000"/>
              </a:lnSpc>
              <a:spcBef>
                <a:spcPts val="565"/>
              </a:spcBef>
            </a:pP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However,</a:t>
            </a:r>
            <a:r>
              <a:rPr sz="1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although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steam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pumps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helped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deal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with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flooding,</a:t>
            </a:r>
            <a:r>
              <a:rPr sz="18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they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couldn’t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prevent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flooding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altogether.</a:t>
            </a:r>
            <a:endParaRPr sz="1800">
              <a:latin typeface="Montserrat-Medium"/>
              <a:cs typeface="Montserrat-Medium"/>
            </a:endParaRPr>
          </a:p>
          <a:p>
            <a:pPr marL="12700" marR="6350">
              <a:lnSpc>
                <a:spcPct val="100000"/>
              </a:lnSpc>
              <a:spcBef>
                <a:spcPts val="570"/>
              </a:spcBef>
            </a:pP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Indeed,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Heaton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Colliery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disaster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1815,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three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large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engines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used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draw</a:t>
            </a:r>
            <a:r>
              <a:rPr sz="18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water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from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the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pit,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but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they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couldn’t cope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with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8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amount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of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water</a:t>
            </a:r>
            <a:r>
              <a:rPr sz="1800" spc="-4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pouring</a:t>
            </a:r>
            <a:r>
              <a:rPr sz="1800" spc="-4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in.</a:t>
            </a:r>
            <a:endParaRPr sz="180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6986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5740" algn="l"/>
                <a:tab pos="3242945" algn="l"/>
                <a:tab pos="5107305" algn="l"/>
              </a:tabLst>
            </a:pPr>
            <a:r>
              <a:rPr spc="-10" dirty="0"/>
              <a:t>Invention</a:t>
            </a:r>
            <a:r>
              <a:rPr dirty="0"/>
              <a:t>	</a:t>
            </a:r>
            <a:r>
              <a:rPr spc="-25" dirty="0"/>
              <a:t>1:</a:t>
            </a:r>
            <a:r>
              <a:rPr dirty="0"/>
              <a:t>	</a:t>
            </a:r>
            <a:r>
              <a:rPr spc="-10" dirty="0"/>
              <a:t>Steam</a:t>
            </a:r>
            <a:r>
              <a:rPr dirty="0"/>
              <a:t>	</a:t>
            </a:r>
            <a:r>
              <a:rPr spc="-10" dirty="0"/>
              <a:t>pumps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977D6E-7C91-84D3-B6E5-8E3941F80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00" y="404704"/>
            <a:ext cx="5372100" cy="6353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810700"/>
            <a:ext cx="70116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5740" algn="l"/>
                <a:tab pos="3342004" algn="l"/>
                <a:tab pos="5203825" algn="l"/>
              </a:tabLst>
            </a:pPr>
            <a:r>
              <a:rPr spc="-10" dirty="0"/>
              <a:t>Invention</a:t>
            </a:r>
            <a:r>
              <a:rPr dirty="0"/>
              <a:t>	</a:t>
            </a:r>
            <a:r>
              <a:rPr spc="-25" dirty="0"/>
              <a:t>2:</a:t>
            </a:r>
            <a:r>
              <a:rPr dirty="0"/>
              <a:t>	</a:t>
            </a:r>
            <a:r>
              <a:rPr spc="-10" dirty="0"/>
              <a:t>Safety</a:t>
            </a:r>
            <a:r>
              <a:rPr dirty="0"/>
              <a:t>	</a:t>
            </a:r>
            <a:r>
              <a:rPr spc="-10" dirty="0"/>
              <a:t>Lamps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2246561"/>
            <a:ext cx="6212205" cy="275716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1815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Sir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Humphry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Davy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invented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miner’s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safety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lamp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with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metal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gauze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around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flame.</a:t>
            </a:r>
            <a:endParaRPr sz="2000" dirty="0">
              <a:latin typeface="Montserrat-Medium"/>
              <a:cs typeface="Montserrat-Medium"/>
            </a:endParaRPr>
          </a:p>
          <a:p>
            <a:pPr marL="12700" marR="114300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Davy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lamp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enabled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light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pass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through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holes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gauze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but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prevented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flame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igniting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gas in</a:t>
            </a:r>
            <a:r>
              <a:rPr sz="20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</a:t>
            </a:r>
            <a:r>
              <a:rPr lang="en-GB"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2000" dirty="0">
              <a:latin typeface="Montserrat-Medium"/>
              <a:cs typeface="Montserrat-Medium"/>
            </a:endParaRPr>
          </a:p>
          <a:p>
            <a:pPr marL="12700" marR="197485">
              <a:lnSpc>
                <a:spcPct val="100000"/>
              </a:lnSpc>
              <a:spcBef>
                <a:spcPts val="1135"/>
              </a:spcBef>
            </a:pP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same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year,</a:t>
            </a:r>
            <a:r>
              <a:rPr sz="20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George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Stephenson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also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invited</a:t>
            </a:r>
            <a:r>
              <a:rPr sz="20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safety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lamp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known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20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0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Geordie </a:t>
            </a:r>
            <a:r>
              <a:rPr sz="2000" dirty="0">
                <a:solidFill>
                  <a:srgbClr val="231F20"/>
                </a:solidFill>
                <a:latin typeface="Montserrat-Medium"/>
                <a:cs typeface="Montserrat-Medium"/>
              </a:rPr>
              <a:t>Lamp.</a:t>
            </a:r>
            <a:endParaRPr sz="2000" spc="-5" dirty="0">
              <a:solidFill>
                <a:srgbClr val="231F20"/>
              </a:solidFill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57" y="24383"/>
            <a:ext cx="3980803" cy="6656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11037"/>
            <a:ext cx="7335520" cy="1143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1386205" algn="l"/>
                <a:tab pos="1823085" algn="l"/>
                <a:tab pos="2402205" algn="l"/>
                <a:tab pos="2483485" algn="l"/>
                <a:tab pos="3542665" algn="l"/>
                <a:tab pos="3714115" algn="l"/>
                <a:tab pos="5093970" algn="l"/>
              </a:tabLst>
            </a:pPr>
            <a:r>
              <a:rPr sz="4000" b="1" spc="-25" dirty="0">
                <a:solidFill>
                  <a:srgbClr val="134574"/>
                </a:solidFill>
                <a:latin typeface="Montserrat-ExtraBold"/>
                <a:cs typeface="Montserrat-ExtraBold"/>
              </a:rPr>
              <a:t>How</a:t>
            </a:r>
            <a:r>
              <a:rPr sz="4000" b="1" dirty="0">
                <a:solidFill>
                  <a:srgbClr val="134574"/>
                </a:solidFill>
                <a:latin typeface="Montserrat-ExtraBold"/>
                <a:cs typeface="Montserrat-ExtraBold"/>
              </a:rPr>
              <a:t>	</a:t>
            </a:r>
            <a:r>
              <a:rPr sz="4000" b="1" spc="-25" dirty="0">
                <a:solidFill>
                  <a:srgbClr val="134574"/>
                </a:solidFill>
                <a:latin typeface="Montserrat-ExtraBold"/>
                <a:cs typeface="Montserrat-ExtraBold"/>
              </a:rPr>
              <a:t>did</a:t>
            </a:r>
            <a:r>
              <a:rPr sz="4000" b="1" dirty="0">
                <a:solidFill>
                  <a:srgbClr val="134574"/>
                </a:solidFill>
                <a:latin typeface="Montserrat-ExtraBold"/>
                <a:cs typeface="Montserrat-ExtraBold"/>
              </a:rPr>
              <a:t>	</a:t>
            </a:r>
            <a:r>
              <a:rPr sz="4000" b="1" spc="-25" dirty="0">
                <a:solidFill>
                  <a:srgbClr val="134574"/>
                </a:solidFill>
                <a:latin typeface="Montserrat-ExtraBold"/>
                <a:cs typeface="Montserrat-ExtraBold"/>
              </a:rPr>
              <a:t>new</a:t>
            </a:r>
            <a:r>
              <a:rPr sz="4000" b="1" dirty="0">
                <a:solidFill>
                  <a:srgbClr val="134574"/>
                </a:solidFill>
                <a:latin typeface="Montserrat-ExtraBold"/>
                <a:cs typeface="Montserrat-ExtraBold"/>
              </a:rPr>
              <a:t>	</a:t>
            </a:r>
            <a:r>
              <a:rPr sz="4000" b="1" spc="-20" dirty="0">
                <a:solidFill>
                  <a:srgbClr val="134574"/>
                </a:solidFill>
                <a:latin typeface="Montserrat-ExtraBold"/>
                <a:cs typeface="Montserrat-ExtraBold"/>
              </a:rPr>
              <a:t>laws</a:t>
            </a:r>
            <a:r>
              <a:rPr sz="4000" b="1" dirty="0">
                <a:solidFill>
                  <a:srgbClr val="134574"/>
                </a:solidFill>
                <a:latin typeface="Montserrat-ExtraBold"/>
                <a:cs typeface="Montserrat-ExtraBold"/>
              </a:rPr>
              <a:t>	</a:t>
            </a:r>
            <a:r>
              <a:rPr sz="4000" b="1" spc="-35" dirty="0">
                <a:solidFill>
                  <a:srgbClr val="134574"/>
                </a:solidFill>
                <a:latin typeface="Montserrat-ExtraBold"/>
                <a:cs typeface="Montserrat-ExtraBold"/>
              </a:rPr>
              <a:t>improve </a:t>
            </a:r>
            <a:r>
              <a:rPr sz="4000" b="1" spc="-10" dirty="0">
                <a:solidFill>
                  <a:srgbClr val="134574"/>
                </a:solidFill>
                <a:latin typeface="Montserrat-ExtraBold"/>
                <a:cs typeface="Montserrat-ExtraBold"/>
              </a:rPr>
              <a:t>safety</a:t>
            </a:r>
            <a:r>
              <a:rPr sz="4000" b="1" dirty="0">
                <a:solidFill>
                  <a:srgbClr val="134574"/>
                </a:solidFill>
                <a:latin typeface="Montserrat-ExtraBold"/>
                <a:cs typeface="Montserrat-ExtraBold"/>
              </a:rPr>
              <a:t>	</a:t>
            </a:r>
            <a:r>
              <a:rPr sz="4000" b="1" spc="-25" dirty="0">
                <a:solidFill>
                  <a:srgbClr val="134574"/>
                </a:solidFill>
                <a:latin typeface="Montserrat-ExtraBold"/>
                <a:cs typeface="Montserrat-ExtraBold"/>
              </a:rPr>
              <a:t>in</a:t>
            </a:r>
            <a:r>
              <a:rPr sz="4000" b="1" dirty="0">
                <a:solidFill>
                  <a:srgbClr val="134574"/>
                </a:solidFill>
                <a:latin typeface="Montserrat-ExtraBold"/>
                <a:cs typeface="Montserrat-ExtraBold"/>
              </a:rPr>
              <a:t>		</a:t>
            </a:r>
            <a:r>
              <a:rPr sz="4000" b="1" spc="-25" dirty="0">
                <a:solidFill>
                  <a:srgbClr val="134574"/>
                </a:solidFill>
                <a:latin typeface="Montserrat-ExtraBold"/>
                <a:cs typeface="Montserrat-ExtraBold"/>
              </a:rPr>
              <a:t>the</a:t>
            </a:r>
            <a:r>
              <a:rPr sz="4000" b="1" dirty="0">
                <a:solidFill>
                  <a:srgbClr val="134574"/>
                </a:solidFill>
                <a:latin typeface="Montserrat-ExtraBold"/>
                <a:cs typeface="Montserrat-ExtraBold"/>
              </a:rPr>
              <a:t>	</a:t>
            </a:r>
            <a:r>
              <a:rPr sz="4000" b="1" spc="-10" dirty="0">
                <a:solidFill>
                  <a:srgbClr val="134574"/>
                </a:solidFill>
                <a:latin typeface="Montserrat-ExtraBold"/>
                <a:cs typeface="Montserrat-ExtraBold"/>
              </a:rPr>
              <a:t>mines?</a:t>
            </a:r>
            <a:endParaRPr sz="4000">
              <a:latin typeface="Montserrat-ExtraBold"/>
              <a:cs typeface="Montserrat-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7479" y="2653614"/>
            <a:ext cx="4366817" cy="17363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From</a:t>
            </a:r>
            <a:r>
              <a:rPr sz="2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mid-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1800s</a:t>
            </a:r>
            <a:r>
              <a:rPr sz="2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onwards</a:t>
            </a:r>
            <a:r>
              <a:rPr sz="2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series</a:t>
            </a:r>
            <a:r>
              <a:rPr sz="2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new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laws</a:t>
            </a:r>
            <a:r>
              <a:rPr sz="28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helped</a:t>
            </a:r>
            <a:r>
              <a:rPr sz="2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improve</a:t>
            </a:r>
            <a:r>
              <a:rPr sz="28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safety</a:t>
            </a:r>
            <a:r>
              <a:rPr sz="2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mines.</a:t>
            </a:r>
            <a:endParaRPr sz="280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9" y="1965000"/>
            <a:ext cx="2543335" cy="446484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35654" y="612813"/>
            <a:ext cx="4514215" cy="6093460"/>
            <a:chOff x="7435654" y="612813"/>
            <a:chExt cx="4514215" cy="6093460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1682" y="612813"/>
              <a:ext cx="1378135" cy="59545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0842" y="1595359"/>
              <a:ext cx="1516189" cy="51103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5654" y="3508543"/>
              <a:ext cx="1239103" cy="30579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600" y="4521000"/>
              <a:ext cx="1024395" cy="207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6"/>
            <a:ext cx="3474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6045" algn="l"/>
                <a:tab pos="2910840" algn="l"/>
                <a:tab pos="3255645" algn="l"/>
              </a:tabLst>
            </a:pPr>
            <a:r>
              <a:rPr spc="-25" dirty="0"/>
              <a:t>New</a:t>
            </a:r>
            <a:r>
              <a:rPr dirty="0"/>
              <a:t>	</a:t>
            </a:r>
            <a:r>
              <a:rPr spc="-20" dirty="0"/>
              <a:t>Laws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1886355"/>
            <a:ext cx="4742180" cy="1247775"/>
          </a:xfrm>
          <a:prstGeom prst="rect">
            <a:avLst/>
          </a:prstGeom>
        </p:spPr>
        <p:txBody>
          <a:bodyPr vert="horz" wrap="square" lIns="0" tIns="8445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2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1842 Mines </a:t>
            </a:r>
            <a:r>
              <a:rPr sz="2200" b="1" spc="-25" dirty="0">
                <a:solidFill>
                  <a:srgbClr val="231F20"/>
                </a:solidFill>
                <a:latin typeface="Montserrat-SemiBold"/>
                <a:cs typeface="Montserrat-SemiBold"/>
              </a:rPr>
              <a:t>Act</a:t>
            </a:r>
            <a:endParaRPr sz="22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No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child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under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10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work</a:t>
            </a:r>
            <a:r>
              <a:rPr lang="en-GB"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2200" dirty="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en-GB" sz="2200" dirty="0">
                <a:solidFill>
                  <a:srgbClr val="231F20"/>
                </a:solidFill>
                <a:latin typeface="Montserrat-Medium"/>
                <a:cs typeface="Montserrat-Medium"/>
              </a:rPr>
              <a:t>No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women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work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underground.</a:t>
            </a:r>
            <a:endParaRPr sz="220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515475"/>
            <a:ext cx="6757670" cy="1845945"/>
          </a:xfrm>
          <a:prstGeom prst="rect">
            <a:avLst/>
          </a:prstGeom>
        </p:spPr>
        <p:txBody>
          <a:bodyPr vert="horz" wrap="square" lIns="0" tIns="8445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2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1862</a:t>
            </a:r>
            <a:r>
              <a:rPr sz="2200" b="1" spc="-2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2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Prohibition</a:t>
            </a:r>
            <a:r>
              <a:rPr sz="2200" b="1" spc="-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2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of</a:t>
            </a:r>
            <a:r>
              <a:rPr sz="2200" b="1" spc="-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2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Single</a:t>
            </a:r>
            <a:r>
              <a:rPr sz="220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2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Shaft</a:t>
            </a:r>
            <a:r>
              <a:rPr sz="2200" b="1" spc="-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2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Mines</a:t>
            </a:r>
            <a:r>
              <a:rPr sz="2200" b="1" spc="-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2200" b="1" spc="-25" dirty="0">
                <a:solidFill>
                  <a:srgbClr val="231F20"/>
                </a:solidFill>
                <a:latin typeface="Montserrat-SemiBold"/>
                <a:cs typeface="Montserrat-SemiBold"/>
              </a:rPr>
              <a:t>Act</a:t>
            </a:r>
            <a:endParaRPr sz="2200">
              <a:latin typeface="Montserrat-SemiBold"/>
              <a:cs typeface="Montserrat-SemiBold"/>
            </a:endParaRPr>
          </a:p>
          <a:p>
            <a:pPr marL="12700" marR="5080">
              <a:spcBef>
                <a:spcPts val="565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result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Hartley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Colliery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disaster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which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killed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204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men,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all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mines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had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have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at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least</a:t>
            </a:r>
            <a:r>
              <a:rPr lang="en-GB"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 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2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shafts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so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that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if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one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cut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off,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there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was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another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lang="en-GB"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way to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escape.</a:t>
            </a:r>
            <a:endParaRPr sz="2200">
              <a:latin typeface="Montserrat-Medium"/>
              <a:cs typeface="Montserrat-Medium"/>
            </a:endParaRPr>
          </a:p>
        </p:txBody>
      </p:sp>
      <p:pic>
        <p:nvPicPr>
          <p:cNvPr id="6" name="Picture 6" descr="A picture containing text, outdoor, tree, plaque&#10;&#10;Description automatically generated">
            <a:extLst>
              <a:ext uri="{FF2B5EF4-FFF2-40B4-BE49-F238E27FC236}">
                <a16:creationId xmlns:a16="http://schemas.microsoft.com/office/drawing/2014/main" id="{FF61392D-4E98-57F2-0BB6-2AFC5850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62" y="1712"/>
            <a:ext cx="4329808" cy="6854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35737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6045" algn="l"/>
                <a:tab pos="2910840" algn="l"/>
                <a:tab pos="3255645" algn="l"/>
              </a:tabLst>
            </a:pPr>
            <a:r>
              <a:rPr spc="-25" dirty="0"/>
              <a:t>New</a:t>
            </a:r>
            <a:r>
              <a:rPr dirty="0"/>
              <a:t>	</a:t>
            </a:r>
            <a:r>
              <a:rPr spc="-20" dirty="0"/>
              <a:t>Laws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1392981"/>
            <a:ext cx="5303520" cy="48520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1872</a:t>
            </a:r>
            <a:r>
              <a:rPr sz="180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Regulation</a:t>
            </a:r>
            <a:r>
              <a:rPr sz="1800" b="1" spc="-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of</a:t>
            </a:r>
            <a:r>
              <a:rPr sz="180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the</a:t>
            </a:r>
            <a:r>
              <a:rPr sz="1800" b="1" spc="-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Coal</a:t>
            </a:r>
            <a:r>
              <a:rPr sz="180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Mines</a:t>
            </a:r>
            <a:r>
              <a:rPr sz="1800" b="1" spc="-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spc="-25" dirty="0">
                <a:solidFill>
                  <a:srgbClr val="231F20"/>
                </a:solidFill>
                <a:latin typeface="Montserrat-SemiBold"/>
                <a:cs typeface="Montserrat-SemiBold"/>
              </a:rPr>
              <a:t>Act</a:t>
            </a:r>
            <a:endParaRPr sz="1800">
              <a:latin typeface="Montserrat-SemiBold"/>
              <a:cs typeface="Montserrat-SemiBold"/>
            </a:endParaRPr>
          </a:p>
          <a:p>
            <a:pPr marL="12700" marR="835660">
              <a:lnSpc>
                <a:spcPct val="100000"/>
              </a:lnSpc>
              <a:spcBef>
                <a:spcPts val="1415"/>
              </a:spcBef>
            </a:pP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Pit</a:t>
            </a:r>
            <a:r>
              <a:rPr sz="18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managers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had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have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professional qualifications.</a:t>
            </a:r>
            <a:endParaRPr sz="18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</a:pP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5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1911</a:t>
            </a:r>
            <a:r>
              <a:rPr sz="1800" b="1" spc="-1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The</a:t>
            </a:r>
            <a:r>
              <a:rPr sz="1800" b="1" spc="-1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Coal</a:t>
            </a:r>
            <a:r>
              <a:rPr sz="1800" b="1" spc="-15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ontserrat-SemiBold"/>
                <a:cs typeface="Montserrat-SemiBold"/>
              </a:rPr>
              <a:t>Mines</a:t>
            </a:r>
            <a:r>
              <a:rPr sz="1800" b="1" spc="-10" dirty="0">
                <a:solidFill>
                  <a:srgbClr val="231F20"/>
                </a:solidFill>
                <a:latin typeface="Montserrat-SemiBold"/>
                <a:cs typeface="Montserrat-SemiBold"/>
              </a:rPr>
              <a:t> </a:t>
            </a:r>
            <a:r>
              <a:rPr sz="1800" b="1" spc="-25" dirty="0">
                <a:solidFill>
                  <a:srgbClr val="231F20"/>
                </a:solidFill>
                <a:latin typeface="Montserrat-SemiBold"/>
                <a:cs typeface="Montserrat-SemiBold"/>
              </a:rPr>
              <a:t>Act</a:t>
            </a:r>
            <a:endParaRPr sz="18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lang="en-GB" dirty="0">
                <a:solidFill>
                  <a:srgbClr val="231F20"/>
                </a:solidFill>
                <a:latin typeface="Montserrat-Medium"/>
                <a:cs typeface="Montserrat-Medium"/>
              </a:rPr>
              <a:t>Limited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work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8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hours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per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day</a:t>
            </a:r>
            <a:r>
              <a:rPr lang="en-GB" spc="-25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800" dirty="0">
              <a:latin typeface="Montserrat-Medium"/>
              <a:cs typeface="Montserrat-Medium"/>
            </a:endParaRPr>
          </a:p>
          <a:p>
            <a:pPr marL="12700" marR="1066165">
              <a:spcBef>
                <a:spcPts val="1420"/>
              </a:spcBef>
            </a:pPr>
            <a:r>
              <a:rPr lang="en-GB" dirty="0">
                <a:solidFill>
                  <a:srgbClr val="231F20"/>
                </a:solidFill>
                <a:latin typeface="Montserrat-Medium"/>
                <a:cs typeface="Montserrat-Medium"/>
              </a:rPr>
              <a:t>Banned</a:t>
            </a:r>
            <a:r>
              <a:rPr lang="en-GB" spc="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boys</a:t>
            </a:r>
            <a:r>
              <a:rPr sz="18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under</a:t>
            </a:r>
            <a:r>
              <a:rPr sz="18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14</a:t>
            </a:r>
            <a:r>
              <a:rPr sz="18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from</a:t>
            </a:r>
            <a:r>
              <a:rPr sz="18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working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below</a:t>
            </a:r>
            <a:r>
              <a:rPr sz="1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ground</a:t>
            </a:r>
            <a:r>
              <a:rPr lang="en-GB" spc="-1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800" dirty="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lang="en-GB" dirty="0">
                <a:solidFill>
                  <a:srgbClr val="231F20"/>
                </a:solidFill>
                <a:latin typeface="Montserrat-Medium"/>
                <a:cs typeface="Montserrat-Medium"/>
              </a:rPr>
              <a:t>Banned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boys under</a:t>
            </a:r>
            <a:r>
              <a:rPr sz="18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16 from</a:t>
            </a:r>
            <a:r>
              <a:rPr sz="18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working at</a:t>
            </a:r>
            <a:r>
              <a:rPr sz="18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night</a:t>
            </a:r>
            <a:r>
              <a:rPr lang="en-GB" spc="-1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800" dirty="0">
              <a:latin typeface="Montserrat-Medium"/>
              <a:cs typeface="Montserrat-Medium"/>
            </a:endParaRPr>
          </a:p>
          <a:p>
            <a:pPr marL="12700" marR="5080">
              <a:lnSpc>
                <a:spcPct val="100000"/>
              </a:lnSpc>
              <a:spcBef>
                <a:spcPts val="1420"/>
              </a:spcBef>
            </a:pPr>
            <a:r>
              <a:rPr lang="en-GB" dirty="0">
                <a:solidFill>
                  <a:srgbClr val="231F20"/>
                </a:solidFill>
                <a:latin typeface="Montserrat-Medium"/>
                <a:cs typeface="Montserrat-Medium"/>
              </a:rPr>
              <a:t>Required</a:t>
            </a:r>
            <a:r>
              <a:rPr sz="18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mine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owners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take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care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the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welfare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pit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ponies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required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mine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owners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to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have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rescue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stations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with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rescue</a:t>
            </a:r>
            <a:r>
              <a:rPr sz="18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equipment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trained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800" dirty="0">
                <a:solidFill>
                  <a:srgbClr val="231F20"/>
                </a:solidFill>
                <a:latin typeface="Montserrat-Medium"/>
                <a:cs typeface="Montserrat-Medium"/>
              </a:rPr>
              <a:t>rescue</a:t>
            </a:r>
            <a:r>
              <a:rPr sz="18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teams.</a:t>
            </a:r>
            <a:endParaRPr sz="180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498" y="1621586"/>
            <a:ext cx="5843155" cy="37017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389" y="5692698"/>
            <a:ext cx="2134895" cy="6051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2425" y="1659378"/>
            <a:ext cx="954849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2520" algn="l"/>
                <a:tab pos="7195184" algn="l"/>
              </a:tabLst>
            </a:pPr>
            <a:r>
              <a:rPr sz="4900" spc="-10" dirty="0"/>
              <a:t>Newcastle</a:t>
            </a:r>
            <a:r>
              <a:rPr sz="4900" dirty="0"/>
              <a:t>	</a:t>
            </a:r>
            <a:r>
              <a:rPr sz="4900" spc="-10" dirty="0"/>
              <a:t>University</a:t>
            </a:r>
            <a:r>
              <a:rPr sz="4900" dirty="0"/>
              <a:t>	</a:t>
            </a:r>
            <a:r>
              <a:rPr sz="4900" spc="-10" dirty="0"/>
              <a:t>Library</a:t>
            </a:r>
            <a:endParaRPr sz="4900"/>
          </a:p>
        </p:txBody>
      </p:sp>
      <p:sp>
        <p:nvSpPr>
          <p:cNvPr id="4" name="object 4"/>
          <p:cNvSpPr txBox="1"/>
          <p:nvPr/>
        </p:nvSpPr>
        <p:spPr>
          <a:xfrm>
            <a:off x="527300" y="5628463"/>
            <a:ext cx="3894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9BCA"/>
                </a:solidFill>
                <a:latin typeface="Montserrat"/>
                <a:cs typeface="Montserrat"/>
              </a:rPr>
              <a:t>ncl.ac.uk/library</a:t>
            </a:r>
            <a:endParaRPr sz="36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94" y="5743590"/>
            <a:ext cx="2250493" cy="5106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86986" y="2617036"/>
            <a:ext cx="6019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2320" algn="l"/>
                <a:tab pos="3043555" algn="l"/>
              </a:tabLst>
            </a:pPr>
            <a:r>
              <a:rPr sz="4000" spc="-10" dirty="0">
                <a:solidFill>
                  <a:srgbClr val="231F20"/>
                </a:solidFill>
                <a:latin typeface="Montserrat"/>
                <a:cs typeface="Montserrat"/>
              </a:rPr>
              <a:t>Explore</a:t>
            </a:r>
            <a:r>
              <a:rPr sz="4000" dirty="0">
                <a:solidFill>
                  <a:srgbClr val="231F20"/>
                </a:solidFill>
                <a:latin typeface="Montserrat"/>
                <a:cs typeface="Montserrat"/>
              </a:rPr>
              <a:t>	</a:t>
            </a:r>
            <a:r>
              <a:rPr sz="4000" spc="-25" dirty="0">
                <a:solidFill>
                  <a:srgbClr val="231F20"/>
                </a:solidFill>
                <a:latin typeface="Montserrat"/>
                <a:cs typeface="Montserrat"/>
              </a:rPr>
              <a:t>the</a:t>
            </a:r>
            <a:r>
              <a:rPr sz="4000" dirty="0">
                <a:solidFill>
                  <a:srgbClr val="231F20"/>
                </a:solidFill>
                <a:latin typeface="Montserrat"/>
                <a:cs typeface="Montserrat"/>
              </a:rPr>
              <a:t>	</a:t>
            </a:r>
            <a:r>
              <a:rPr sz="4000" spc="-10" dirty="0">
                <a:solidFill>
                  <a:srgbClr val="231F20"/>
                </a:solidFill>
                <a:latin typeface="Montserrat"/>
                <a:cs typeface="Montserrat"/>
              </a:rPr>
              <a:t>Possibilities</a:t>
            </a:r>
            <a:endParaRPr sz="4000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7940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7FB0A49E5C54A98F9D390254EBAC8" ma:contentTypeVersion="12" ma:contentTypeDescription="Create a new document." ma:contentTypeScope="" ma:versionID="386401ac8c96c27457f522fda7236c63">
  <xsd:schema xmlns:xsd="http://www.w3.org/2001/XMLSchema" xmlns:xs="http://www.w3.org/2001/XMLSchema" xmlns:p="http://schemas.microsoft.com/office/2006/metadata/properties" xmlns:ns2="65183440-524b-4035-83f5-9217648d3869" xmlns:ns3="5e771c4f-8b55-4c16-89a0-d5f90e838d38" targetNamespace="http://schemas.microsoft.com/office/2006/metadata/properties" ma:root="true" ma:fieldsID="e1e9d80a72542ffc0f2fcd57e55e6e82" ns2:_="" ns3:_="">
    <xsd:import namespace="65183440-524b-4035-83f5-9217648d3869"/>
    <xsd:import namespace="5e771c4f-8b55-4c16-89a0-d5f90e838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3440-524b-4035-83f5-9217648d3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71c4f-8b55-4c16-89a0-d5f90e838d3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d11a1b-9d4d-4243-8226-b266b58f6ba6}" ma:internalName="TaxCatchAll" ma:showField="CatchAllData" ma:web="5e771c4f-8b55-4c16-89a0-d5f90e838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183440-524b-4035-83f5-9217648d3869">
      <Terms xmlns="http://schemas.microsoft.com/office/infopath/2007/PartnerControls"/>
    </lcf76f155ced4ddcb4097134ff3c332f>
    <TaxCatchAll xmlns="5e771c4f-8b55-4c16-89a0-d5f90e838d38" xsi:nil="true"/>
  </documentManagement>
</p:properties>
</file>

<file path=customXml/itemProps1.xml><?xml version="1.0" encoding="utf-8"?>
<ds:datastoreItem xmlns:ds="http://schemas.openxmlformats.org/officeDocument/2006/customXml" ds:itemID="{CDE1405B-7AA0-4C8C-BD93-810AE456D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47613F-D11F-4D73-9916-CA1A43B99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3440-524b-4035-83f5-9217648d3869"/>
    <ds:schemaRef ds:uri="5e771c4f-8b55-4c16-89a0-d5f90e838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3F2B30-B099-4C31-A15F-5313E977B90C}">
  <ds:schemaRefs>
    <ds:schemaRef ds:uri="http://schemas.microsoft.com/office/2006/metadata/properties"/>
    <ds:schemaRef ds:uri="http://schemas.microsoft.com/office/infopath/2007/PartnerControls"/>
    <ds:schemaRef ds:uri="65183440-524b-4035-83f5-9217648d3869"/>
    <ds:schemaRef ds:uri="5e771c4f-8b55-4c16-89a0-d5f90e838d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573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Montserrat</vt:lpstr>
      <vt:lpstr>Montserrat-ExtraBold</vt:lpstr>
      <vt:lpstr>Montserrat-Medium</vt:lpstr>
      <vt:lpstr>Montserrat-SemiBold</vt:lpstr>
      <vt:lpstr>Office Theme</vt:lpstr>
      <vt:lpstr>Office Theme</vt:lpstr>
      <vt:lpstr>Improvements to Safety in the Mines</vt:lpstr>
      <vt:lpstr>Why were there calls to improve safety in the mines?</vt:lpstr>
      <vt:lpstr>How did new inventions improve safety in  the mines?</vt:lpstr>
      <vt:lpstr>Invention 1: Steam pumps</vt:lpstr>
      <vt:lpstr>Invention 2: Safety Lamps</vt:lpstr>
      <vt:lpstr>PowerPoint Presentation</vt:lpstr>
      <vt:lpstr>New Laws - 1</vt:lpstr>
      <vt:lpstr>New Laws - 2</vt:lpstr>
      <vt:lpstr>Newcastle University Library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to Safety in the Mines</dc:title>
  <cp:lastModifiedBy>Maciej Dudek</cp:lastModifiedBy>
  <cp:revision>43</cp:revision>
  <dcterms:created xsi:type="dcterms:W3CDTF">2022-05-24T10:57:56Z</dcterms:created>
  <dcterms:modified xsi:type="dcterms:W3CDTF">2023-06-20T15:08:15Z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2022-05-24T00:00:00Z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2022-05-24T00:00:00Z</vt:filetime>
  </property>
  <property fmtid="{D5CDD505-2E9C-101B-9397-08002B2CF9AE}" pid="5" name="ContentTypeId">
    <vt:lpwstr>0x0101007807FB0A49E5C54A98F9D390254EBAC8</vt:lpwstr>
  </property>
  <property fmtid="{D5CDD505-2E9C-101B-9397-08002B2CF9AE}" pid="6" name="MediaServiceImageTags">
    <vt:lpwstr/>
  </property>
</Properties>
</file>